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59" r:id="rId1"/>
  </p:sldMasterIdLst>
  <p:notesMasterIdLst>
    <p:notesMasterId r:id="rId42"/>
  </p:notesMasterIdLst>
  <p:handoutMasterIdLst>
    <p:handoutMasterId r:id="rId43"/>
  </p:handoutMasterIdLst>
  <p:sldIdLst>
    <p:sldId id="301" r:id="rId2"/>
    <p:sldId id="257" r:id="rId3"/>
    <p:sldId id="289" r:id="rId4"/>
    <p:sldId id="312" r:id="rId5"/>
    <p:sldId id="304" r:id="rId6"/>
    <p:sldId id="307" r:id="rId7"/>
    <p:sldId id="306" r:id="rId8"/>
    <p:sldId id="259" r:id="rId9"/>
    <p:sldId id="308" r:id="rId10"/>
    <p:sldId id="260" r:id="rId11"/>
    <p:sldId id="266" r:id="rId12"/>
    <p:sldId id="267" r:id="rId13"/>
    <p:sldId id="296" r:id="rId14"/>
    <p:sldId id="273" r:id="rId15"/>
    <p:sldId id="300" r:id="rId16"/>
    <p:sldId id="275" r:id="rId17"/>
    <p:sldId id="311" r:id="rId18"/>
    <p:sldId id="309" r:id="rId19"/>
    <p:sldId id="268" r:id="rId20"/>
    <p:sldId id="295" r:id="rId21"/>
    <p:sldId id="270" r:id="rId22"/>
    <p:sldId id="271" r:id="rId23"/>
    <p:sldId id="277" r:id="rId24"/>
    <p:sldId id="278" r:id="rId25"/>
    <p:sldId id="297" r:id="rId26"/>
    <p:sldId id="269" r:id="rId27"/>
    <p:sldId id="272" r:id="rId28"/>
    <p:sldId id="293" r:id="rId29"/>
    <p:sldId id="294" r:id="rId30"/>
    <p:sldId id="280" r:id="rId31"/>
    <p:sldId id="279" r:id="rId32"/>
    <p:sldId id="281" r:id="rId33"/>
    <p:sldId id="282" r:id="rId34"/>
    <p:sldId id="283" r:id="rId35"/>
    <p:sldId id="284" r:id="rId36"/>
    <p:sldId id="298" r:id="rId37"/>
    <p:sldId id="299" r:id="rId38"/>
    <p:sldId id="285" r:id="rId39"/>
    <p:sldId id="286" r:id="rId40"/>
    <p:sldId id="313" r:id="rId4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ige" initials="PH" lastIdx="8" clrIdx="0"/>
  <p:cmAuthor id="1" name="Barb" initials="B" lastIdx="1" clrIdx="1"/>
  <p:cmAuthor id="2" name="Paige Henderson" initials="PH"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99"/>
    <a:srgbClr val="FFFFCC"/>
    <a:srgbClr val="CCFFCC"/>
    <a:srgbClr val="0F6FC6"/>
    <a:srgbClr val="000000"/>
    <a:srgbClr val="00B0F0"/>
    <a:srgbClr val="00B0DC"/>
    <a:srgbClr val="FF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2861" autoAdjust="0"/>
    <p:restoredTop sz="38582" autoAdjust="0"/>
  </p:normalViewPr>
  <p:slideViewPr>
    <p:cSldViewPr>
      <p:cViewPr>
        <p:scale>
          <a:sx n="30" d="100"/>
          <a:sy n="30" d="100"/>
        </p:scale>
        <p:origin x="-3162" y="-78"/>
      </p:cViewPr>
      <p:guideLst>
        <p:guide orient="horz" pos="2160"/>
        <p:guide pos="2880"/>
      </p:guideLst>
    </p:cSldViewPr>
  </p:slideViewPr>
  <p:outlineViewPr>
    <p:cViewPr>
      <p:scale>
        <a:sx n="75" d="100"/>
        <a:sy n="75" d="100"/>
      </p:scale>
      <p:origin x="0" y="4912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460" y="8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Barb\Local%20Settings\Temporary%20Internet%20Files\Content.Outlook\PEP96PB6\protein%20levels%20various%20food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a:latin typeface="Tw Cen MT" panose="020B0602020104020603" pitchFamily="34" charset="0"/>
              </a:defRPr>
            </a:pPr>
            <a:r>
              <a:rPr lang="en-US" sz="2000" dirty="0">
                <a:latin typeface="Tw Cen MT" panose="020B0602020104020603" pitchFamily="34" charset="0"/>
                <a:ea typeface="Tahoma" pitchFamily="34" charset="0"/>
                <a:cs typeface="Tahoma" pitchFamily="34" charset="0"/>
              </a:rPr>
              <a:t>grams protein per 3 oz. (85g) cooked serving (USDA 2008)</a:t>
            </a:r>
          </a:p>
        </c:rich>
      </c:tx>
      <c:layout/>
      <c:overlay val="0"/>
    </c:title>
    <c:autoTitleDeleted val="0"/>
    <c:plotArea>
      <c:layout/>
      <c:barChart>
        <c:barDir val="col"/>
        <c:grouping val="clustered"/>
        <c:varyColors val="0"/>
        <c:ser>
          <c:idx val="0"/>
          <c:order val="0"/>
          <c:invertIfNegative val="0"/>
          <c:dLbls>
            <c:txPr>
              <a:bodyPr/>
              <a:lstStyle/>
              <a:p>
                <a:pPr>
                  <a:defRPr>
                    <a:latin typeface="Tw Cen MT" panose="020B0602020104020603" pitchFamily="34" charset="0"/>
                  </a:defRPr>
                </a:pPr>
                <a:endParaRPr lang="en-US"/>
              </a:p>
            </c:txPr>
            <c:showLegendKey val="0"/>
            <c:showVal val="1"/>
            <c:showCatName val="0"/>
            <c:showSerName val="0"/>
            <c:showPercent val="0"/>
            <c:showBubbleSize val="0"/>
            <c:showLeaderLines val="0"/>
          </c:dLbls>
          <c:cat>
            <c:strRef>
              <c:f>Sheet1!$B$3:$B$11</c:f>
              <c:strCache>
                <c:ptCount val="9"/>
                <c:pt idx="0">
                  <c:v>mixed vegetables</c:v>
                </c:pt>
                <c:pt idx="1">
                  <c:v>shrimp, mixed species</c:v>
                </c:pt>
                <c:pt idx="2">
                  <c:v>Atlantic salmon</c:v>
                </c:pt>
                <c:pt idx="3">
                  <c:v>ground beef lean</c:v>
                </c:pt>
                <c:pt idx="4">
                  <c:v>canned light tuna drained</c:v>
                </c:pt>
                <c:pt idx="5">
                  <c:v>tilapia</c:v>
                </c:pt>
                <c:pt idx="6">
                  <c:v>beef, top sirloin</c:v>
                </c:pt>
                <c:pt idx="7">
                  <c:v>pork (leg,loin,shoulder)</c:v>
                </c:pt>
                <c:pt idx="8">
                  <c:v>chicken  breast</c:v>
                </c:pt>
              </c:strCache>
            </c:strRef>
          </c:cat>
          <c:val>
            <c:numRef>
              <c:f>Sheet1!$C$3:$C$11</c:f>
              <c:numCache>
                <c:formatCode>General</c:formatCode>
                <c:ptCount val="9"/>
                <c:pt idx="0">
                  <c:v>2.5</c:v>
                </c:pt>
                <c:pt idx="1">
                  <c:v>18</c:v>
                </c:pt>
                <c:pt idx="2">
                  <c:v>19</c:v>
                </c:pt>
                <c:pt idx="3">
                  <c:v>20</c:v>
                </c:pt>
                <c:pt idx="4">
                  <c:v>21</c:v>
                </c:pt>
                <c:pt idx="5">
                  <c:v>22</c:v>
                </c:pt>
                <c:pt idx="6">
                  <c:v>25</c:v>
                </c:pt>
                <c:pt idx="7">
                  <c:v>25</c:v>
                </c:pt>
                <c:pt idx="8">
                  <c:v>26</c:v>
                </c:pt>
              </c:numCache>
            </c:numRef>
          </c:val>
        </c:ser>
        <c:dLbls>
          <c:showLegendKey val="0"/>
          <c:showVal val="1"/>
          <c:showCatName val="0"/>
          <c:showSerName val="0"/>
          <c:showPercent val="0"/>
          <c:showBubbleSize val="0"/>
        </c:dLbls>
        <c:gapWidth val="150"/>
        <c:axId val="24869120"/>
        <c:axId val="69611520"/>
      </c:barChart>
      <c:catAx>
        <c:axId val="24869120"/>
        <c:scaling>
          <c:orientation val="minMax"/>
        </c:scaling>
        <c:delete val="0"/>
        <c:axPos val="b"/>
        <c:numFmt formatCode="General" sourceLinked="1"/>
        <c:majorTickMark val="out"/>
        <c:minorTickMark val="none"/>
        <c:tickLblPos val="nextTo"/>
        <c:txPr>
          <a:bodyPr/>
          <a:lstStyle/>
          <a:p>
            <a:pPr>
              <a:defRPr sz="1600">
                <a:latin typeface="Tw Cen MT" panose="020B0602020104020603" pitchFamily="34" charset="0"/>
              </a:defRPr>
            </a:pPr>
            <a:endParaRPr lang="en-US"/>
          </a:p>
        </c:txPr>
        <c:crossAx val="69611520"/>
        <c:crosses val="autoZero"/>
        <c:auto val="1"/>
        <c:lblAlgn val="ctr"/>
        <c:lblOffset val="100"/>
        <c:noMultiLvlLbl val="0"/>
      </c:catAx>
      <c:valAx>
        <c:axId val="69611520"/>
        <c:scaling>
          <c:orientation val="minMax"/>
        </c:scaling>
        <c:delete val="0"/>
        <c:axPos val="l"/>
        <c:majorGridlines/>
        <c:numFmt formatCode="General" sourceLinked="1"/>
        <c:majorTickMark val="out"/>
        <c:minorTickMark val="none"/>
        <c:tickLblPos val="nextTo"/>
        <c:txPr>
          <a:bodyPr/>
          <a:lstStyle/>
          <a:p>
            <a:pPr>
              <a:defRPr>
                <a:latin typeface="Tw Cen MT" panose="020B0602020104020603" pitchFamily="34" charset="0"/>
              </a:defRPr>
            </a:pPr>
            <a:endParaRPr lang="en-US"/>
          </a:p>
        </c:txPr>
        <c:crossAx val="24869120"/>
        <c:crosses val="autoZero"/>
        <c:crossBetween val="between"/>
      </c:valAx>
    </c:plotArea>
    <c:plotVisOnly val="1"/>
    <c:dispBlanksAs val="gap"/>
    <c:showDLblsOverMax val="0"/>
  </c:chart>
  <c:spPr>
    <a:solidFill>
      <a:srgbClr val="FFFFCC"/>
    </a:solidFill>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hdr" sz="quarter"/>
          </p:nvPr>
        </p:nvSpPr>
        <p:spPr bwMode="auto">
          <a:xfrm>
            <a:off x="3" y="3"/>
            <a:ext cx="3038475" cy="465138"/>
          </a:xfrm>
          <a:prstGeom prst="rect">
            <a:avLst/>
          </a:prstGeom>
          <a:noFill/>
          <a:ln w="9525">
            <a:noFill/>
            <a:miter lim="800000"/>
            <a:headEnd/>
            <a:tailEnd/>
          </a:ln>
          <a:effectLst/>
        </p:spPr>
        <p:txBody>
          <a:bodyPr vert="horz" wrap="square" lIns="91404" tIns="45702" rIns="91404" bIns="45702"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67267" name="Rectangle 3"/>
          <p:cNvSpPr>
            <a:spLocks noGrp="1" noChangeArrowheads="1"/>
          </p:cNvSpPr>
          <p:nvPr>
            <p:ph type="dt" sz="quarter" idx="1"/>
          </p:nvPr>
        </p:nvSpPr>
        <p:spPr bwMode="auto">
          <a:xfrm>
            <a:off x="3970341" y="3"/>
            <a:ext cx="3038475" cy="465138"/>
          </a:xfrm>
          <a:prstGeom prst="rect">
            <a:avLst/>
          </a:prstGeom>
          <a:noFill/>
          <a:ln w="9525">
            <a:noFill/>
            <a:miter lim="800000"/>
            <a:headEnd/>
            <a:tailEnd/>
          </a:ln>
          <a:effectLst/>
        </p:spPr>
        <p:txBody>
          <a:bodyPr vert="horz" wrap="square" lIns="91404" tIns="45702" rIns="91404" bIns="45702"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267268" name="Rectangle 4"/>
          <p:cNvSpPr>
            <a:spLocks noGrp="1" noChangeArrowheads="1"/>
          </p:cNvSpPr>
          <p:nvPr>
            <p:ph type="ftr" sz="quarter" idx="2"/>
          </p:nvPr>
        </p:nvSpPr>
        <p:spPr bwMode="auto">
          <a:xfrm>
            <a:off x="3" y="8829676"/>
            <a:ext cx="3038475" cy="465138"/>
          </a:xfrm>
          <a:prstGeom prst="rect">
            <a:avLst/>
          </a:prstGeom>
          <a:noFill/>
          <a:ln w="9525">
            <a:noFill/>
            <a:miter lim="800000"/>
            <a:headEnd/>
            <a:tailEnd/>
          </a:ln>
          <a:effectLst/>
        </p:spPr>
        <p:txBody>
          <a:bodyPr vert="horz" wrap="square" lIns="91404" tIns="45702" rIns="91404" bIns="45702"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67269" name="Rectangle 5"/>
          <p:cNvSpPr>
            <a:spLocks noGrp="1" noChangeArrowheads="1"/>
          </p:cNvSpPr>
          <p:nvPr>
            <p:ph type="sldNum" sz="quarter" idx="3"/>
          </p:nvPr>
        </p:nvSpPr>
        <p:spPr bwMode="auto">
          <a:xfrm>
            <a:off x="3970341" y="8829676"/>
            <a:ext cx="3038475" cy="465138"/>
          </a:xfrm>
          <a:prstGeom prst="rect">
            <a:avLst/>
          </a:prstGeom>
          <a:noFill/>
          <a:ln w="9525">
            <a:noFill/>
            <a:miter lim="800000"/>
            <a:headEnd/>
            <a:tailEnd/>
          </a:ln>
          <a:effectLst/>
        </p:spPr>
        <p:txBody>
          <a:bodyPr vert="horz" wrap="square" lIns="91404" tIns="45702" rIns="91404" bIns="45702" numCol="1" anchor="b" anchorCtr="0" compatLnSpc="1">
            <a:prstTxWarp prst="textNoShape">
              <a:avLst/>
            </a:prstTxWarp>
          </a:bodyPr>
          <a:lstStyle>
            <a:lvl1pPr algn="r" eaLnBrk="1" hangingPunct="1">
              <a:defRPr sz="1200">
                <a:latin typeface="Arial" charset="0"/>
              </a:defRPr>
            </a:lvl1pPr>
          </a:lstStyle>
          <a:p>
            <a:pPr>
              <a:defRPr/>
            </a:pPr>
            <a:fld id="{11624C10-6EC4-4F04-9A31-01804051DD56}" type="slidenum">
              <a:rPr lang="en-US"/>
              <a:pPr>
                <a:defRPr/>
              </a:pPr>
              <a:t>‹#›</a:t>
            </a:fld>
            <a:endParaRPr lang="en-US" dirty="0"/>
          </a:p>
        </p:txBody>
      </p:sp>
    </p:spTree>
    <p:extLst>
      <p:ext uri="{BB962C8B-B14F-4D97-AF65-F5344CB8AC3E}">
        <p14:creationId xmlns:p14="http://schemas.microsoft.com/office/powerpoint/2010/main" val="1573094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bwMode="auto">
          <a:xfrm>
            <a:off x="3" y="3"/>
            <a:ext cx="3038475" cy="465138"/>
          </a:xfrm>
          <a:prstGeom prst="rect">
            <a:avLst/>
          </a:prstGeom>
          <a:noFill/>
          <a:ln w="9525">
            <a:noFill/>
            <a:miter lim="800000"/>
            <a:headEnd/>
            <a:tailEnd/>
          </a:ln>
          <a:effectLst/>
        </p:spPr>
        <p:txBody>
          <a:bodyPr vert="horz" wrap="square" lIns="93138" tIns="46571" rIns="93138" bIns="46571" numCol="1" anchor="t" anchorCtr="0" compatLnSpc="1">
            <a:prstTxWarp prst="textNoShape">
              <a:avLst/>
            </a:prstTxWarp>
          </a:bodyPr>
          <a:lstStyle>
            <a:lvl1pPr defTabSz="931776" eaLnBrk="1" hangingPunct="1">
              <a:defRPr sz="1200">
                <a:latin typeface="Arial" charset="0"/>
              </a:defRPr>
            </a:lvl1pPr>
          </a:lstStyle>
          <a:p>
            <a:pPr>
              <a:defRPr/>
            </a:pPr>
            <a:endParaRPr lang="en-US" dirty="0"/>
          </a:p>
        </p:txBody>
      </p:sp>
      <p:sp>
        <p:nvSpPr>
          <p:cNvPr id="206851" name="Rectangle 3"/>
          <p:cNvSpPr>
            <a:spLocks noGrp="1" noChangeArrowheads="1"/>
          </p:cNvSpPr>
          <p:nvPr>
            <p:ph type="dt" idx="1"/>
          </p:nvPr>
        </p:nvSpPr>
        <p:spPr bwMode="auto">
          <a:xfrm>
            <a:off x="3970341" y="3"/>
            <a:ext cx="3038475" cy="465138"/>
          </a:xfrm>
          <a:prstGeom prst="rect">
            <a:avLst/>
          </a:prstGeom>
          <a:noFill/>
          <a:ln w="9525">
            <a:noFill/>
            <a:miter lim="800000"/>
            <a:headEnd/>
            <a:tailEnd/>
          </a:ln>
          <a:effectLst/>
        </p:spPr>
        <p:txBody>
          <a:bodyPr vert="horz" wrap="square" lIns="93138" tIns="46571" rIns="93138" bIns="46571" numCol="1" anchor="t" anchorCtr="0" compatLnSpc="1">
            <a:prstTxWarp prst="textNoShape">
              <a:avLst/>
            </a:prstTxWarp>
          </a:bodyPr>
          <a:lstStyle>
            <a:lvl1pPr algn="r" defTabSz="931776" eaLnBrk="1" hangingPunct="1">
              <a:defRPr sz="1200">
                <a:latin typeface="Arial" charset="0"/>
              </a:defRPr>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3" name="Rectangle 5"/>
          <p:cNvSpPr>
            <a:spLocks noGrp="1" noChangeArrowheads="1"/>
          </p:cNvSpPr>
          <p:nvPr>
            <p:ph type="body" sz="quarter" idx="3"/>
          </p:nvPr>
        </p:nvSpPr>
        <p:spPr bwMode="auto">
          <a:xfrm>
            <a:off x="701675" y="4416428"/>
            <a:ext cx="5607050" cy="4183063"/>
          </a:xfrm>
          <a:prstGeom prst="rect">
            <a:avLst/>
          </a:prstGeom>
          <a:noFill/>
          <a:ln w="9525">
            <a:noFill/>
            <a:miter lim="800000"/>
            <a:headEnd/>
            <a:tailEnd/>
          </a:ln>
          <a:effectLst/>
        </p:spPr>
        <p:txBody>
          <a:bodyPr vert="horz" wrap="square" lIns="93138" tIns="46571" rIns="93138" bIns="4657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06854" name="Rectangle 6"/>
          <p:cNvSpPr>
            <a:spLocks noGrp="1" noChangeArrowheads="1"/>
          </p:cNvSpPr>
          <p:nvPr>
            <p:ph type="ftr" sz="quarter" idx="4"/>
          </p:nvPr>
        </p:nvSpPr>
        <p:spPr bwMode="auto">
          <a:xfrm>
            <a:off x="3" y="8829676"/>
            <a:ext cx="3038475" cy="465138"/>
          </a:xfrm>
          <a:prstGeom prst="rect">
            <a:avLst/>
          </a:prstGeom>
          <a:noFill/>
          <a:ln w="9525">
            <a:noFill/>
            <a:miter lim="800000"/>
            <a:headEnd/>
            <a:tailEnd/>
          </a:ln>
          <a:effectLst/>
        </p:spPr>
        <p:txBody>
          <a:bodyPr vert="horz" wrap="square" lIns="93138" tIns="46571" rIns="93138" bIns="46571" numCol="1" anchor="b" anchorCtr="0" compatLnSpc="1">
            <a:prstTxWarp prst="textNoShape">
              <a:avLst/>
            </a:prstTxWarp>
          </a:bodyPr>
          <a:lstStyle>
            <a:lvl1pPr defTabSz="931776" eaLnBrk="1" hangingPunct="1">
              <a:defRPr sz="1200">
                <a:latin typeface="Arial" charset="0"/>
              </a:defRPr>
            </a:lvl1pPr>
          </a:lstStyle>
          <a:p>
            <a:pPr>
              <a:defRPr/>
            </a:pPr>
            <a:endParaRPr lang="en-US" dirty="0"/>
          </a:p>
        </p:txBody>
      </p:sp>
      <p:sp>
        <p:nvSpPr>
          <p:cNvPr id="206855" name="Rectangle 7"/>
          <p:cNvSpPr>
            <a:spLocks noGrp="1" noChangeArrowheads="1"/>
          </p:cNvSpPr>
          <p:nvPr>
            <p:ph type="sldNum" sz="quarter" idx="5"/>
          </p:nvPr>
        </p:nvSpPr>
        <p:spPr bwMode="auto">
          <a:xfrm>
            <a:off x="3970341" y="8829676"/>
            <a:ext cx="3038475" cy="465138"/>
          </a:xfrm>
          <a:prstGeom prst="rect">
            <a:avLst/>
          </a:prstGeom>
          <a:noFill/>
          <a:ln w="9525">
            <a:noFill/>
            <a:miter lim="800000"/>
            <a:headEnd/>
            <a:tailEnd/>
          </a:ln>
          <a:effectLst/>
        </p:spPr>
        <p:txBody>
          <a:bodyPr vert="horz" wrap="square" lIns="93138" tIns="46571" rIns="93138" bIns="46571" numCol="1" anchor="b" anchorCtr="0" compatLnSpc="1">
            <a:prstTxWarp prst="textNoShape">
              <a:avLst/>
            </a:prstTxWarp>
          </a:bodyPr>
          <a:lstStyle>
            <a:lvl1pPr algn="r" defTabSz="931776" eaLnBrk="1" hangingPunct="1">
              <a:defRPr sz="1200">
                <a:latin typeface="Arial" charset="0"/>
              </a:defRPr>
            </a:lvl1pPr>
          </a:lstStyle>
          <a:p>
            <a:pPr>
              <a:defRPr/>
            </a:pPr>
            <a:fld id="{FD890565-87DC-45A6-A06D-E2D4917F3375}" type="slidenum">
              <a:rPr lang="en-US"/>
              <a:pPr>
                <a:defRPr/>
              </a:pPr>
              <a:t>‹#›</a:t>
            </a:fld>
            <a:endParaRPr lang="en-US" dirty="0"/>
          </a:p>
        </p:txBody>
      </p:sp>
    </p:spTree>
    <p:extLst>
      <p:ext uri="{BB962C8B-B14F-4D97-AF65-F5344CB8AC3E}">
        <p14:creationId xmlns:p14="http://schemas.microsoft.com/office/powerpoint/2010/main" val="2657909111"/>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100" kern="1200">
        <a:solidFill>
          <a:schemeClr val="tx1"/>
        </a:solidFill>
        <a:latin typeface="+mn-lt"/>
        <a:ea typeface="+mn-ea"/>
        <a:cs typeface="+mn-cs"/>
      </a:defRPr>
    </a:lvl1pPr>
    <a:lvl2pPr marL="457200" algn="l" rtl="0" eaLnBrk="0" fontAlgn="base" hangingPunct="0">
      <a:spcBef>
        <a:spcPts val="0"/>
      </a:spcBef>
      <a:spcAft>
        <a:spcPct val="0"/>
      </a:spcAft>
      <a:defRPr sz="1100" kern="1200">
        <a:solidFill>
          <a:schemeClr val="tx1"/>
        </a:solidFill>
        <a:latin typeface="+mn-lt"/>
        <a:ea typeface="+mn-ea"/>
        <a:cs typeface="+mn-cs"/>
      </a:defRPr>
    </a:lvl2pPr>
    <a:lvl3pPr marL="914400" algn="l" rtl="0" eaLnBrk="0" fontAlgn="base" hangingPunct="0">
      <a:spcBef>
        <a:spcPts val="0"/>
      </a:spcBef>
      <a:spcAft>
        <a:spcPct val="0"/>
      </a:spcAft>
      <a:defRPr sz="1100" kern="1200">
        <a:solidFill>
          <a:schemeClr val="tx1"/>
        </a:solidFill>
        <a:latin typeface="+mn-lt"/>
        <a:ea typeface="+mn-ea"/>
        <a:cs typeface="+mn-cs"/>
      </a:defRPr>
    </a:lvl3pPr>
    <a:lvl4pPr marL="1371600" algn="l" rtl="0" eaLnBrk="0" fontAlgn="base" hangingPunct="0">
      <a:spcBef>
        <a:spcPts val="0"/>
      </a:spcBef>
      <a:spcAft>
        <a:spcPct val="0"/>
      </a:spcAft>
      <a:defRPr sz="1100" kern="1200">
        <a:solidFill>
          <a:schemeClr val="tx1"/>
        </a:solidFill>
        <a:latin typeface="+mn-lt"/>
        <a:ea typeface="+mn-ea"/>
        <a:cs typeface="+mn-cs"/>
      </a:defRPr>
    </a:lvl4pPr>
    <a:lvl5pPr marL="1828800" algn="l" rtl="0" eaLnBrk="0" fontAlgn="base" hangingPunct="0">
      <a:spcBef>
        <a:spcPts val="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s://flic.kr/p/9EjqxW" TargetMode="External"/><Relationship Id="rId13" Type="http://schemas.openxmlformats.org/officeDocument/2006/relationships/hyperlink" Target="https://flic.kr/p/5oGWPN" TargetMode="External"/><Relationship Id="rId18" Type="http://schemas.openxmlformats.org/officeDocument/2006/relationships/hyperlink" Target="https://flic.kr/p/irgwdW" TargetMode="External"/><Relationship Id="rId26" Type="http://schemas.openxmlformats.org/officeDocument/2006/relationships/hyperlink" Target="http://flic.kr/p/4YdYds" TargetMode="External"/><Relationship Id="rId3" Type="http://schemas.openxmlformats.org/officeDocument/2006/relationships/hyperlink" Target="https://flic.kr/p/bP1TkP" TargetMode="External"/><Relationship Id="rId21" Type="http://schemas.openxmlformats.org/officeDocument/2006/relationships/hyperlink" Target="https://flic.kr/p/5QwSgL" TargetMode="External"/><Relationship Id="rId7" Type="http://schemas.openxmlformats.org/officeDocument/2006/relationships/hyperlink" Target="https://flic.kr/p/9gAdxJ" TargetMode="External"/><Relationship Id="rId12" Type="http://schemas.openxmlformats.org/officeDocument/2006/relationships/hyperlink" Target="https://flic.kr/p/5vYXB2" TargetMode="External"/><Relationship Id="rId17" Type="http://schemas.openxmlformats.org/officeDocument/2006/relationships/hyperlink" Target="http://flic.kr/p/6tXmpx" TargetMode="External"/><Relationship Id="rId25" Type="http://schemas.openxmlformats.org/officeDocument/2006/relationships/hyperlink" Target="http://flic.kr/p/95EY15" TargetMode="External"/><Relationship Id="rId2" Type="http://schemas.openxmlformats.org/officeDocument/2006/relationships/slide" Target="../slides/slide40.xml"/><Relationship Id="rId16" Type="http://schemas.openxmlformats.org/officeDocument/2006/relationships/hyperlink" Target="http://flic.kr/p/czciFd" TargetMode="External"/><Relationship Id="rId20" Type="http://schemas.openxmlformats.org/officeDocument/2006/relationships/hyperlink" Target="https://creativecommons.org/licenses/by-nc-sa/2.0/" TargetMode="External"/><Relationship Id="rId29" Type="http://schemas.openxmlformats.org/officeDocument/2006/relationships/hyperlink" Target="http://flic.kr/p/yeftt" TargetMode="External"/><Relationship Id="rId1" Type="http://schemas.openxmlformats.org/officeDocument/2006/relationships/notesMaster" Target="../notesMasters/notesMaster1.xml"/><Relationship Id="rId6" Type="http://schemas.openxmlformats.org/officeDocument/2006/relationships/hyperlink" Target="https://creativecommons.org/licenses/by-sa/2.0/" TargetMode="External"/><Relationship Id="rId11" Type="http://schemas.openxmlformats.org/officeDocument/2006/relationships/hyperlink" Target="http://flic.kr/p/eHC1zH" TargetMode="External"/><Relationship Id="rId24" Type="http://schemas.openxmlformats.org/officeDocument/2006/relationships/hyperlink" Target="https://creativecommons.org/licenses/by-nd/2.0/" TargetMode="External"/><Relationship Id="rId5" Type="http://schemas.openxmlformats.org/officeDocument/2006/relationships/hyperlink" Target="https://flic.kr/p/84GE1Y" TargetMode="External"/><Relationship Id="rId15" Type="http://schemas.openxmlformats.org/officeDocument/2006/relationships/hyperlink" Target="https://creativecommons.org/licenses/by-nc/2.0/" TargetMode="External"/><Relationship Id="rId23" Type="http://schemas.openxmlformats.org/officeDocument/2006/relationships/hyperlink" Target="https://flic.kr/p/7D3LT4" TargetMode="External"/><Relationship Id="rId28" Type="http://schemas.openxmlformats.org/officeDocument/2006/relationships/hyperlink" Target="http://flic.kr/p/8kSraP" TargetMode="External"/><Relationship Id="rId10" Type="http://schemas.openxmlformats.org/officeDocument/2006/relationships/hyperlink" Target="https://flic.kr/p/uMhxs" TargetMode="External"/><Relationship Id="rId19" Type="http://schemas.openxmlformats.org/officeDocument/2006/relationships/hyperlink" Target="http://flic.kr/p/a4ALDW" TargetMode="External"/><Relationship Id="rId4" Type="http://schemas.openxmlformats.org/officeDocument/2006/relationships/hyperlink" Target="https://creativecommons.org/licenses/by/2.0/" TargetMode="External"/><Relationship Id="rId9" Type="http://schemas.openxmlformats.org/officeDocument/2006/relationships/hyperlink" Target="http://flic.kr/p/biVUE6" TargetMode="External"/><Relationship Id="rId14" Type="http://schemas.openxmlformats.org/officeDocument/2006/relationships/hyperlink" Target="https://flic.kr/p/63og5g" TargetMode="External"/><Relationship Id="rId22" Type="http://schemas.openxmlformats.org/officeDocument/2006/relationships/hyperlink" Target="https://flic.kr/p/iKTMv" TargetMode="External"/><Relationship Id="rId27" Type="http://schemas.openxmlformats.org/officeDocument/2006/relationships/hyperlink" Target="http://flic.kr/p/cEHbD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A5645F16-EE2B-440A-A46E-1C7D9E9A179F}" type="slidenum">
              <a:rPr lang="en-US" smtClean="0">
                <a:latin typeface="Arial" charset="0"/>
              </a:rPr>
              <a:pPr eaLnBrk="1" hangingPunct="1"/>
              <a:t>10</a:t>
            </a:fld>
            <a:endParaRPr lang="en-US" dirty="0" smtClean="0">
              <a:latin typeface="Arial" charset="0"/>
            </a:endParaRPr>
          </a:p>
        </p:txBody>
      </p:sp>
      <p:sp>
        <p:nvSpPr>
          <p:cNvPr id="54275" name="Rectangle 2"/>
          <p:cNvSpPr>
            <a:spLocks noGrp="1" noRot="1" noChangeAspect="1" noChangeArrowheads="1" noTextEdit="1"/>
          </p:cNvSpPr>
          <p:nvPr>
            <p:ph type="sldImg"/>
          </p:nvPr>
        </p:nvSpPr>
        <p:spPr>
          <a:xfrm>
            <a:off x="1184275" y="696913"/>
            <a:ext cx="4645025" cy="3484562"/>
          </a:xfrm>
          <a:ln/>
        </p:spPr>
      </p:sp>
      <p:sp>
        <p:nvSpPr>
          <p:cNvPr id="54276" name="Rectangle 3"/>
          <p:cNvSpPr>
            <a:spLocks noGrp="1" noChangeArrowheads="1"/>
          </p:cNvSpPr>
          <p:nvPr>
            <p:ph type="body" idx="1"/>
          </p:nvPr>
        </p:nvSpPr>
        <p:spPr>
          <a:xfrm>
            <a:off x="701675" y="4418016"/>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a:latin typeface="Tw Cen MT" panose="020B0602020104020603" pitchFamily="34" charset="0"/>
              </a:rPr>
              <a:t>Choose a variety of Protein foods </a:t>
            </a:r>
            <a:r>
              <a:rPr lang="en-US" sz="1100" dirty="0">
                <a:latin typeface="Tw Cen MT" panose="020B0602020104020603" pitchFamily="34" charset="0"/>
              </a:rPr>
              <a:t>(slide </a:t>
            </a:r>
            <a:r>
              <a:rPr lang="en-US" sz="1100" dirty="0" smtClean="0">
                <a:latin typeface="Tw Cen MT" panose="020B0602020104020603" pitchFamily="34" charset="0"/>
              </a:rPr>
              <a:t>10)</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 </a:t>
            </a:r>
            <a:r>
              <a:rPr lang="en-US" sz="1100" dirty="0">
                <a:latin typeface="Tw Cen MT" panose="020B0602020104020603" pitchFamily="34" charset="0"/>
              </a:rPr>
              <a:t>Dietary Guidelines recommendations as part of a healthy eating pattern while staying within their calorie needs recommends choosing a variety of protein foods, which include seafood, lean meat and poultry, eggs, beans and peas, soy products and unsalted nuts and seeds.</a:t>
            </a:r>
          </a:p>
          <a:p>
            <a:pPr>
              <a:spcBef>
                <a:spcPts val="0"/>
              </a:spcBef>
            </a:pPr>
            <a:endParaRPr lang="en-US" sz="1100" dirty="0">
              <a:latin typeface="Tw Cen MT" panose="020B0602020104020603" pitchFamily="34" charset="0"/>
            </a:endParaRPr>
          </a:p>
          <a:p>
            <a:pPr>
              <a:spcBef>
                <a:spcPts val="0"/>
              </a:spcBef>
            </a:pPr>
            <a:r>
              <a:rPr lang="en-US" sz="1100" dirty="0">
                <a:latin typeface="Tw Cen MT" panose="020B0602020104020603" pitchFamily="34" charset="0"/>
              </a:rPr>
              <a:t>In addition to protein, these foods contribute B vitamins (niacin, thiamin, riboflavin, and </a:t>
            </a:r>
            <a:r>
              <a:rPr lang="en-US" sz="1100" dirty="0" smtClean="0">
                <a:latin typeface="Tw Cen MT" panose="020B0602020104020603" pitchFamily="34" charset="0"/>
              </a:rPr>
              <a:t>B6), </a:t>
            </a:r>
            <a:r>
              <a:rPr lang="en-US" sz="1100" dirty="0">
                <a:latin typeface="Tw Cen MT" panose="020B0602020104020603" pitchFamily="34" charset="0"/>
              </a:rPr>
              <a:t>vitamin E, iron, zinc, and magnesium to the diet. </a:t>
            </a:r>
            <a:r>
              <a:rPr lang="en-US" sz="1100" dirty="0" smtClean="0">
                <a:latin typeface="Tw Cen MT" panose="020B0602020104020603" pitchFamily="34" charset="0"/>
              </a:rPr>
              <a:t>However</a:t>
            </a:r>
            <a:r>
              <a:rPr lang="en-US" sz="1100" dirty="0">
                <a:latin typeface="Tw Cen MT" panose="020B0602020104020603" pitchFamily="34" charset="0"/>
              </a:rPr>
              <a:t>, protein also is found in some foods that are classified in other food groups, such as milk and milk products.  The fats in meat, poultry and eggs are considered solid fats, while the fats in seafood, nuts and seeds are considered oils.  </a:t>
            </a:r>
            <a:r>
              <a:rPr lang="en-US" sz="1100" dirty="0" smtClean="0">
                <a:latin typeface="Tw Cen MT" panose="020B0602020104020603" pitchFamily="34" charset="0"/>
              </a:rPr>
              <a:t>Meat </a:t>
            </a:r>
            <a:r>
              <a:rPr lang="en-US" sz="1100" dirty="0">
                <a:latin typeface="Tw Cen MT" panose="020B0602020104020603" pitchFamily="34" charset="0"/>
              </a:rPr>
              <a:t>and poultry should be consumed in lean forms to decrease intake of solid fats.</a:t>
            </a:r>
          </a:p>
          <a:p>
            <a:pPr>
              <a:spcBef>
                <a:spcPts val="0"/>
              </a:spcBef>
            </a:pPr>
            <a:endParaRPr lang="en-US" sz="1100" dirty="0">
              <a:latin typeface="Tw Cen MT" panose="020B0602020104020603" pitchFamily="34" charset="0"/>
            </a:endParaRPr>
          </a:p>
          <a:p>
            <a:pPr>
              <a:spcBef>
                <a:spcPts val="0"/>
              </a:spcBef>
            </a:pPr>
            <a:r>
              <a:rPr lang="en-US" sz="1100" dirty="0">
                <a:latin typeface="Tw Cen MT" panose="020B0602020104020603" pitchFamily="34" charset="0"/>
              </a:rPr>
              <a:t>Keep it lean—broil, grill, roast, poach, or boil meat, poultry, or fish instead of frying. Skip or limit the breading on meat, poultry, or fish. Breading adds fat and calories. It also will cause the food to soak up more fat during frying.</a:t>
            </a:r>
          </a:p>
          <a:p>
            <a:pPr>
              <a:spcBef>
                <a:spcPts val="0"/>
              </a:spcBef>
            </a:pPr>
            <a:endParaRPr lang="en-US" sz="1100" dirty="0">
              <a:latin typeface="Tw Cen MT" panose="020B0602020104020603" pitchFamily="34" charset="0"/>
            </a:endParaRPr>
          </a:p>
          <a:p>
            <a:pPr>
              <a:spcBef>
                <a:spcPts val="0"/>
              </a:spcBef>
            </a:pPr>
            <a:r>
              <a:rPr lang="en-US" sz="1100" dirty="0">
                <a:latin typeface="Tw Cen MT" panose="020B0602020104020603" pitchFamily="34" charset="0"/>
              </a:rPr>
              <a:t>Vary your protein choices—choose fish more often for lunch or dinner. Look for fish rich in omega-3 fatty acids, such as salmon, trout, and herring. Some ideas are salmon steak or fillet, salmon loaf, or grilled or baked trout</a:t>
            </a:r>
            <a:r>
              <a:rPr lang="en-US" sz="1100" dirty="0" smtClean="0">
                <a:latin typeface="Tw Cen MT" panose="020B0602020104020603" pitchFamily="34" charset="0"/>
              </a:rPr>
              <a:t>.</a:t>
            </a:r>
            <a:endParaRPr lang="en-US" sz="1100" dirty="0">
              <a:latin typeface="Tw Cen MT" panose="020B0602020104020603"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26627559-64D2-4619-B538-9755F7B3076D}" type="slidenum">
              <a:rPr lang="en-US" smtClean="0">
                <a:latin typeface="Arial" charset="0"/>
              </a:rPr>
              <a:pPr eaLnBrk="1" hangingPunct="1"/>
              <a:t>11</a:t>
            </a:fld>
            <a:endParaRPr lang="en-US" dirty="0" smtClean="0">
              <a:latin typeface="Arial" charset="0"/>
            </a:endParaRPr>
          </a:p>
        </p:txBody>
      </p:sp>
      <p:sp>
        <p:nvSpPr>
          <p:cNvPr id="57347" name="Rectangle 2"/>
          <p:cNvSpPr>
            <a:spLocks noGrp="1" noRot="1" noChangeAspect="1" noChangeArrowheads="1" noTextEdit="1"/>
          </p:cNvSpPr>
          <p:nvPr>
            <p:ph type="sldImg"/>
          </p:nvPr>
        </p:nvSpPr>
        <p:spPr>
          <a:xfrm>
            <a:off x="1184275" y="696913"/>
            <a:ext cx="4645025" cy="3484562"/>
          </a:xfrm>
          <a:ln/>
        </p:spPr>
      </p:sp>
      <p:sp>
        <p:nvSpPr>
          <p:cNvPr id="57348" name="Rectangle 3"/>
          <p:cNvSpPr>
            <a:spLocks noGrp="1" noChangeArrowheads="1"/>
          </p:cNvSpPr>
          <p:nvPr>
            <p:ph type="body" idx="1"/>
          </p:nvPr>
        </p:nvSpPr>
        <p:spPr>
          <a:xfrm>
            <a:off x="701678" y="4343400"/>
            <a:ext cx="5546725"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en-US" sz="1100" b="1" dirty="0" smtClean="0">
                <a:latin typeface="Tw Cen MT" panose="020B0602020104020603" pitchFamily="34" charset="0"/>
              </a:rPr>
              <a:t>Seafood—Nutritional Benefits </a:t>
            </a:r>
            <a:r>
              <a:rPr lang="en-US" sz="1100" dirty="0" smtClean="0">
                <a:latin typeface="Tw Cen MT" panose="020B0602020104020603" pitchFamily="34" charset="0"/>
              </a:rPr>
              <a:t>(slide 11)</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We have known for years that seafood is a good source of protein and a low-calorie food. Today, through the educational and promotional efforts of the seafood industry, government, and academe, the general public has a sharper sense of the importance of seafood in a healthy diet. Seafood can make a significant contribution to the nutrient needs of all consumers, especially growing children and the elderly.</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Seafood is considered the best dietary source of omega-3 fatty acids, although some plants and plant oils contain lesser amounts. All fish and shellfish contain some omega-3s.</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Seafood is low in total fat, saturated fat, and cholesterol. Seafood is a good source of vitamins and minerals</a:t>
            </a:r>
            <a:r>
              <a:rPr lang="en-US" sz="1100" dirty="0" smtClean="0">
                <a:latin typeface="Tw Cen MT" panose="020B0602020104020603" pitchFamily="34" charset="0"/>
              </a:rPr>
              <a:t>.</a:t>
            </a:r>
            <a:endParaRPr lang="en-US" sz="1100" dirty="0" smtClean="0">
              <a:latin typeface="Tw Cen MT" panose="020B0602020104020603"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5C8DC937-477A-4B90-90D7-F7C0A33F66E5}" type="slidenum">
              <a:rPr lang="en-US" smtClean="0">
                <a:latin typeface="Arial" charset="0"/>
              </a:rPr>
              <a:pPr eaLnBrk="1" hangingPunct="1"/>
              <a:t>12</a:t>
            </a:fld>
            <a:endParaRPr lang="en-US" dirty="0" smtClean="0">
              <a:latin typeface="Arial" charset="0"/>
            </a:endParaRPr>
          </a:p>
        </p:txBody>
      </p:sp>
      <p:sp>
        <p:nvSpPr>
          <p:cNvPr id="68611" name="Rectangle 2"/>
          <p:cNvSpPr>
            <a:spLocks noGrp="1" noRot="1" noChangeAspect="1" noChangeArrowheads="1" noTextEdit="1"/>
          </p:cNvSpPr>
          <p:nvPr>
            <p:ph type="sldImg"/>
          </p:nvPr>
        </p:nvSpPr>
        <p:spPr>
          <a:xfrm>
            <a:off x="1184275" y="696913"/>
            <a:ext cx="4645025" cy="3484562"/>
          </a:xfrm>
          <a:ln/>
        </p:spPr>
      </p:sp>
      <p:sp>
        <p:nvSpPr>
          <p:cNvPr id="68612" name="Rectangle 3"/>
          <p:cNvSpPr>
            <a:spLocks noGrp="1" noChangeArrowheads="1"/>
          </p:cNvSpPr>
          <p:nvPr>
            <p:ph type="body" idx="1"/>
          </p:nvPr>
        </p:nvSpPr>
        <p:spPr>
          <a:xfrm>
            <a:off x="609600" y="4267202"/>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en-US" sz="1100" b="1" dirty="0" smtClean="0">
                <a:latin typeface="Tw Cen MT" panose="020B0602020104020603" pitchFamily="34" charset="0"/>
              </a:rPr>
              <a:t>High-Quality Protein </a:t>
            </a:r>
            <a:r>
              <a:rPr lang="en-US" sz="1100" dirty="0" smtClean="0">
                <a:latin typeface="Tw Cen MT" panose="020B0602020104020603" pitchFamily="34" charset="0"/>
              </a:rPr>
              <a:t>(slide 12)</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Proteins are large molecules composed primarily of amino acids. Our bodies’ digestive enzymes break down the protein we consume to release amino acids, which in turn make new proteins the body uses for growth and maintenance.</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There are nine amino acids that the body cannot manufacture; we must get them from food. They are called essential amino acids.</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Seafood contains all nine essential amino acids; it is an excellent choice for meeting our daily protein needs.</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An added advantage of seafood is its protein is highly digestible. The protein in seafood is more readily broken down and absorbed than the protein in red meats and poultry. This occurs because seafood has less connective tissue than red meats and poultry. That is why fish flakes easily when cooked and can be eaten without further cutting or slicing. Seafood is a good choice for elderly persons and others who have difficulty chewing or digesting their food. Its digestibility makes seafood an excellent food choice for people of all ages.</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A 3 ½-ounce cooked serving of most fish and shellfish provides about 16-27 grams of complete protein. The daily recommended amount for adults is 56 grams for males and 46 grams for females.</a:t>
            </a:r>
          </a:p>
          <a:p>
            <a:pPr>
              <a:lnSpc>
                <a:spcPct val="100000"/>
              </a:lnSpc>
              <a:spcBef>
                <a:spcPts val="0"/>
              </a:spcBef>
            </a:pPr>
            <a:endParaRPr lang="en-US" sz="1100" i="1" dirty="0" smtClean="0">
              <a:latin typeface="Tw Cen MT" panose="020B0602020104020603" pitchFamily="34" charset="0"/>
            </a:endParaRPr>
          </a:p>
          <a:p>
            <a:pPr>
              <a:lnSpc>
                <a:spcPct val="100000"/>
              </a:lnSpc>
              <a:spcBef>
                <a:spcPts val="0"/>
              </a:spcBef>
            </a:pPr>
            <a:r>
              <a:rPr lang="en-US" sz="1100" i="1" dirty="0" smtClean="0">
                <a:latin typeface="Tw Cen MT" panose="020B0602020104020603" pitchFamily="34" charset="0"/>
              </a:rPr>
              <a:t>Instructor</a:t>
            </a:r>
            <a:r>
              <a:rPr lang="en-US" sz="1100" i="1" dirty="0" smtClean="0">
                <a:latin typeface="Tw Cen MT" panose="020B0602020104020603" pitchFamily="34" charset="0"/>
              </a:rPr>
              <a:t>: Refer to the handout “Seafood Nutrition Facts</a:t>
            </a:r>
            <a:r>
              <a:rPr lang="en-US" sz="1100" i="1" dirty="0" smtClean="0">
                <a:latin typeface="Tw Cen MT" panose="020B0602020104020603" pitchFamily="34" charset="0"/>
              </a:rPr>
              <a:t>.”</a:t>
            </a:r>
            <a:endParaRPr lang="en-US" sz="1100" i="1" dirty="0" smtClean="0">
              <a:latin typeface="Tw Cen MT" panose="020B0602020104020603"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en-US" sz="1100" b="1" dirty="0">
                <a:latin typeface="Tw Cen MT" panose="020B0602020104020603" pitchFamily="34" charset="0"/>
              </a:rPr>
              <a:t>Protein in Seafood and Other Foods </a:t>
            </a:r>
            <a:r>
              <a:rPr lang="en-US" sz="1100" dirty="0">
                <a:latin typeface="Tw Cen MT" panose="020B0602020104020603" pitchFamily="34" charset="0"/>
              </a:rPr>
              <a:t>(slide </a:t>
            </a:r>
            <a:r>
              <a:rPr lang="en-US" sz="1100" dirty="0" smtClean="0">
                <a:latin typeface="Tw Cen MT" panose="020B0602020104020603" pitchFamily="34" charset="0"/>
              </a:rPr>
              <a:t>13)</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This slide shows the grams of protein in various items per 3-ounce (85 g) cooked serving.</a:t>
            </a:r>
          </a:p>
          <a:p>
            <a:pPr>
              <a:lnSpc>
                <a:spcPct val="100000"/>
              </a:lnSpc>
              <a:spcBef>
                <a:spcPts val="0"/>
              </a:spcBef>
            </a:pPr>
            <a:endParaRPr lang="en-US" sz="1100" dirty="0">
              <a:latin typeface="Tw Cen MT" panose="020B0602020104020603" pitchFamily="34" charset="0"/>
            </a:endParaRPr>
          </a:p>
          <a:p>
            <a:pPr marL="171450" indent="-171450">
              <a:lnSpc>
                <a:spcPct val="100000"/>
              </a:lnSpc>
              <a:spcBef>
                <a:spcPts val="0"/>
              </a:spcBef>
              <a:buFont typeface="Arial" panose="020B0604020202020204" pitchFamily="34" charset="0"/>
              <a:buChar char="•"/>
            </a:pPr>
            <a:r>
              <a:rPr lang="en-US" sz="1100" dirty="0">
                <a:latin typeface="Tw Cen MT" panose="020B0602020104020603" pitchFamily="34" charset="0"/>
              </a:rPr>
              <a:t>Mixed vegetables, 2.5 grams</a:t>
            </a:r>
          </a:p>
          <a:p>
            <a:pPr marL="171450" indent="-171450">
              <a:lnSpc>
                <a:spcPct val="100000"/>
              </a:lnSpc>
              <a:spcBef>
                <a:spcPts val="0"/>
              </a:spcBef>
              <a:buFont typeface="Arial" panose="020B0604020202020204" pitchFamily="34" charset="0"/>
              <a:buChar char="•"/>
            </a:pPr>
            <a:r>
              <a:rPr lang="en-US" sz="1100" dirty="0">
                <a:latin typeface="Tw Cen MT" panose="020B0602020104020603" pitchFamily="34" charset="0"/>
              </a:rPr>
              <a:t>Shrimp, mixed species, 18 grams</a:t>
            </a:r>
          </a:p>
          <a:p>
            <a:pPr marL="171450" indent="-171450">
              <a:lnSpc>
                <a:spcPct val="100000"/>
              </a:lnSpc>
              <a:spcBef>
                <a:spcPts val="0"/>
              </a:spcBef>
              <a:buFont typeface="Arial" panose="020B0604020202020204" pitchFamily="34" charset="0"/>
              <a:buChar char="•"/>
            </a:pPr>
            <a:r>
              <a:rPr lang="en-US" sz="1100" dirty="0">
                <a:latin typeface="Tw Cen MT" panose="020B0602020104020603" pitchFamily="34" charset="0"/>
              </a:rPr>
              <a:t>Atlantic salmon, 19 grams</a:t>
            </a:r>
          </a:p>
          <a:p>
            <a:pPr marL="171450" indent="-171450">
              <a:lnSpc>
                <a:spcPct val="100000"/>
              </a:lnSpc>
              <a:spcBef>
                <a:spcPts val="0"/>
              </a:spcBef>
              <a:buFont typeface="Arial" panose="020B0604020202020204" pitchFamily="34" charset="0"/>
              <a:buChar char="•"/>
            </a:pPr>
            <a:r>
              <a:rPr lang="en-US" sz="1100" dirty="0">
                <a:latin typeface="Tw Cen MT" panose="020B0602020104020603" pitchFamily="34" charset="0"/>
              </a:rPr>
              <a:t>Ground lean beef, 20 grams</a:t>
            </a:r>
          </a:p>
          <a:p>
            <a:pPr marL="171450" indent="-171450">
              <a:lnSpc>
                <a:spcPct val="100000"/>
              </a:lnSpc>
              <a:spcBef>
                <a:spcPts val="0"/>
              </a:spcBef>
              <a:buFont typeface="Arial" panose="020B0604020202020204" pitchFamily="34" charset="0"/>
              <a:buChar char="•"/>
            </a:pPr>
            <a:r>
              <a:rPr lang="en-US" sz="1100" dirty="0">
                <a:latin typeface="Tw Cen MT" panose="020B0602020104020603" pitchFamily="34" charset="0"/>
              </a:rPr>
              <a:t>Canned light tuna drained, 21 grams</a:t>
            </a:r>
          </a:p>
          <a:p>
            <a:pPr marL="171450" indent="-171450">
              <a:lnSpc>
                <a:spcPct val="100000"/>
              </a:lnSpc>
              <a:spcBef>
                <a:spcPts val="0"/>
              </a:spcBef>
              <a:buFont typeface="Arial" panose="020B0604020202020204" pitchFamily="34" charset="0"/>
              <a:buChar char="•"/>
            </a:pPr>
            <a:r>
              <a:rPr lang="en-US" sz="1100" dirty="0">
                <a:latin typeface="Tw Cen MT" panose="020B0602020104020603" pitchFamily="34" charset="0"/>
              </a:rPr>
              <a:t>Tilapia, 22 grams</a:t>
            </a:r>
          </a:p>
          <a:p>
            <a:pPr marL="171450" indent="-171450">
              <a:lnSpc>
                <a:spcPct val="100000"/>
              </a:lnSpc>
              <a:spcBef>
                <a:spcPts val="0"/>
              </a:spcBef>
              <a:buFont typeface="Arial" panose="020B0604020202020204" pitchFamily="34" charset="0"/>
              <a:buChar char="•"/>
            </a:pPr>
            <a:r>
              <a:rPr lang="en-US" sz="1100" dirty="0">
                <a:latin typeface="Tw Cen MT" panose="020B0602020104020603" pitchFamily="34" charset="0"/>
              </a:rPr>
              <a:t>Beef, top sirloin, 25 grams</a:t>
            </a:r>
          </a:p>
          <a:p>
            <a:pPr marL="171450" indent="-171450">
              <a:lnSpc>
                <a:spcPct val="100000"/>
              </a:lnSpc>
              <a:spcBef>
                <a:spcPts val="0"/>
              </a:spcBef>
              <a:buFont typeface="Arial" panose="020B0604020202020204" pitchFamily="34" charset="0"/>
              <a:buChar char="•"/>
            </a:pPr>
            <a:r>
              <a:rPr lang="en-US" sz="1100" dirty="0">
                <a:latin typeface="Tw Cen MT" panose="020B0602020104020603" pitchFamily="34" charset="0"/>
              </a:rPr>
              <a:t>Pork, 25 grams</a:t>
            </a:r>
          </a:p>
          <a:p>
            <a:pPr marL="171450" indent="-171450">
              <a:lnSpc>
                <a:spcPct val="100000"/>
              </a:lnSpc>
              <a:spcBef>
                <a:spcPts val="0"/>
              </a:spcBef>
              <a:buFont typeface="Arial" panose="020B0604020202020204" pitchFamily="34" charset="0"/>
              <a:buChar char="•"/>
            </a:pPr>
            <a:r>
              <a:rPr lang="en-US" sz="1100" dirty="0">
                <a:latin typeface="Tw Cen MT" panose="020B0602020104020603" pitchFamily="34" charset="0"/>
              </a:rPr>
              <a:t>Chicken breast, 26 </a:t>
            </a:r>
            <a:r>
              <a:rPr lang="en-US" sz="1100" dirty="0" smtClean="0">
                <a:latin typeface="Tw Cen MT" panose="020B0602020104020603" pitchFamily="34" charset="0"/>
              </a:rPr>
              <a:t>grams</a:t>
            </a:r>
            <a:endParaRPr lang="en-US" sz="1100" dirty="0">
              <a:latin typeface="Tw Cen MT" panose="020B0602020104020603"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80286218-7D33-425D-8185-94E4FE1ECEA1}" type="slidenum">
              <a:rPr lang="en-US" smtClean="0">
                <a:latin typeface="Arial" charset="0"/>
              </a:rPr>
              <a:pPr eaLnBrk="1" hangingPunct="1"/>
              <a:t>13</a:t>
            </a:fld>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F27BF956-EAE9-45C9-A06B-8CFD2F7E9F90}" type="slidenum">
              <a:rPr lang="en-US" smtClean="0">
                <a:latin typeface="Arial" charset="0"/>
              </a:rPr>
              <a:pPr eaLnBrk="1" hangingPunct="1"/>
              <a:t>14</a:t>
            </a:fld>
            <a:endParaRPr lang="en-US" dirty="0" smtClean="0">
              <a:latin typeface="Arial" charset="0"/>
            </a:endParaRPr>
          </a:p>
        </p:txBody>
      </p:sp>
      <p:sp>
        <p:nvSpPr>
          <p:cNvPr id="70659" name="Rectangle 2"/>
          <p:cNvSpPr>
            <a:spLocks noGrp="1" noRot="1" noChangeAspect="1" noChangeArrowheads="1" noTextEdit="1"/>
          </p:cNvSpPr>
          <p:nvPr>
            <p:ph type="sldImg"/>
          </p:nvPr>
        </p:nvSpPr>
        <p:spPr>
          <a:xfrm>
            <a:off x="1184275" y="696913"/>
            <a:ext cx="4645025" cy="3484562"/>
          </a:xfrm>
          <a:ln/>
        </p:spPr>
      </p:sp>
      <p:sp>
        <p:nvSpPr>
          <p:cNvPr id="70660" name="Rectangle 3"/>
          <p:cNvSpPr>
            <a:spLocks noGrp="1" noChangeArrowheads="1"/>
          </p:cNvSpPr>
          <p:nvPr>
            <p:ph type="body" idx="1"/>
          </p:nvPr>
        </p:nvSpPr>
        <p:spPr>
          <a:xfrm>
            <a:off x="701675" y="4418016"/>
            <a:ext cx="5607050" cy="44973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en-US" sz="1100" b="1" dirty="0">
                <a:latin typeface="Tw Cen MT" panose="020B0602020104020603" pitchFamily="34" charset="0"/>
              </a:rPr>
              <a:t>Low in </a:t>
            </a:r>
            <a:r>
              <a:rPr lang="en-US" sz="1100" b="1" dirty="0" smtClean="0">
                <a:latin typeface="Tw Cen MT" panose="020B0602020104020603" pitchFamily="34" charset="0"/>
              </a:rPr>
              <a:t>Total Fat and Saturated </a:t>
            </a:r>
            <a:r>
              <a:rPr lang="en-US" sz="1100" b="1" dirty="0">
                <a:latin typeface="Tw Cen MT" panose="020B0602020104020603" pitchFamily="34" charset="0"/>
              </a:rPr>
              <a:t>Fat </a:t>
            </a:r>
            <a:r>
              <a:rPr lang="en-US" sz="1100" dirty="0">
                <a:latin typeface="Tw Cen MT" panose="020B0602020104020603" pitchFamily="34" charset="0"/>
              </a:rPr>
              <a:t>(slide </a:t>
            </a:r>
            <a:r>
              <a:rPr lang="en-US" sz="1100" dirty="0" smtClean="0">
                <a:latin typeface="Tw Cen MT" panose="020B0602020104020603" pitchFamily="34" charset="0"/>
              </a:rPr>
              <a:t>14) </a:t>
            </a:r>
            <a:endParaRPr lang="en-US" sz="1100" dirty="0">
              <a:latin typeface="Tw Cen MT" panose="020B0602020104020603" pitchFamily="34" charset="0"/>
            </a:endParaRP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Seafood is low in Total Fat and Saturated Fat.  Most fish and shellfish contain less than 5% total fat, and even the fattier fish, such as mackerel and King salmon, have no more than 15</a:t>
            </a:r>
            <a:r>
              <a:rPr lang="en-US" sz="1100" dirty="0" smtClean="0">
                <a:latin typeface="Tw Cen MT" panose="020B0602020104020603" pitchFamily="34" charset="0"/>
              </a:rPr>
              <a:t>% fat</a:t>
            </a:r>
            <a:r>
              <a:rPr lang="en-US" sz="1100" dirty="0">
                <a:latin typeface="Tw Cen MT" panose="020B0602020104020603" pitchFamily="34" charset="0"/>
              </a:rPr>
              <a:t>.  </a:t>
            </a:r>
            <a:r>
              <a:rPr lang="en-US" sz="1100" dirty="0" smtClean="0">
                <a:latin typeface="Tw Cen MT" panose="020B0602020104020603" pitchFamily="34" charset="0"/>
              </a:rPr>
              <a:t>A large</a:t>
            </a:r>
            <a:r>
              <a:rPr lang="en-US" sz="1100" baseline="0" dirty="0" smtClean="0">
                <a:latin typeface="Tw Cen MT" panose="020B0602020104020603" pitchFamily="34" charset="0"/>
              </a:rPr>
              <a:t> proportion of the fat in seafood is polyunsaturated.</a:t>
            </a:r>
            <a:endParaRPr lang="en-US" sz="1100" dirty="0">
              <a:latin typeface="Tw Cen MT" panose="020B0602020104020603" pitchFamily="34" charset="0"/>
            </a:endParaRP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Excessive saturated fat contributes to high-caloric diets that promote obesity and have been associated with increased risk of heart disease, certain types of cancer, and possibly gallbladder disease. Seafood generally is considered to be lower in fat than many other animal protein foods. Many species can be labeled </a:t>
            </a:r>
            <a:r>
              <a:rPr lang="en-US" sz="1100" dirty="0">
                <a:latin typeface="Tw Cen MT" panose="020B0602020104020603" pitchFamily="34" charset="0"/>
                <a:ea typeface="ヒラギノ角ゴ Pro W3" pitchFamily="84" charset="-128"/>
              </a:rPr>
              <a:t>“l</a:t>
            </a:r>
            <a:r>
              <a:rPr lang="en-US" sz="1100" dirty="0">
                <a:latin typeface="Tw Cen MT" panose="020B0602020104020603" pitchFamily="34" charset="0"/>
              </a:rPr>
              <a:t>ow fat” according to the Food and Drug Administration’s (FDA) criterion, because they contain less than 3 grams of saturated fat per cooked serving (100 grams).</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In addition, fish fat is rich in polyunsaturated fatty acids. The type of fat consumed is just as important as the total fat consumed. Seafood can contribute to calorie-controlled weight loss diets, particularly when it replaces high-fat sources of protein.</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Typically, it is the way seafood is prepared that adds fat, such as sauces and deep-fat frying, not the fish itself. Cooking techniques such as broiling, barbecuing, poaching, microwaving, or steaming on a rack will help reduce the amount of total fat in the fish recipe. Lesson 4 will discuss cooking methods.</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Saturated fat and calorie content differ between fried fish and baked fish.</a:t>
            </a:r>
          </a:p>
          <a:p>
            <a:pPr>
              <a:lnSpc>
                <a:spcPct val="100000"/>
              </a:lnSpc>
              <a:spcBef>
                <a:spcPts val="0"/>
              </a:spcBef>
            </a:pPr>
            <a:endParaRPr lang="en-US" sz="1100" i="1" dirty="0" smtClean="0">
              <a:latin typeface="Tw Cen MT" panose="020B0602020104020603" pitchFamily="34" charset="0"/>
            </a:endParaRPr>
          </a:p>
          <a:p>
            <a:pPr>
              <a:lnSpc>
                <a:spcPct val="100000"/>
              </a:lnSpc>
              <a:spcBef>
                <a:spcPts val="0"/>
              </a:spcBef>
            </a:pPr>
            <a:r>
              <a:rPr lang="en-US" sz="1100" i="1" dirty="0" smtClean="0">
                <a:latin typeface="Tw Cen MT" panose="020B0602020104020603" pitchFamily="34" charset="0"/>
              </a:rPr>
              <a:t>Instructor</a:t>
            </a:r>
            <a:r>
              <a:rPr lang="en-US" sz="1100" i="1" dirty="0">
                <a:latin typeface="Tw Cen MT" panose="020B0602020104020603" pitchFamily="34" charset="0"/>
              </a:rPr>
              <a:t>: Show an example of 3-ounce portion</a:t>
            </a:r>
            <a:r>
              <a:rPr lang="en-US" sz="1100" i="1" dirty="0" smtClean="0">
                <a:latin typeface="Tw Cen MT" panose="020B0602020104020603" pitchFamily="34" charset="0"/>
              </a:rPr>
              <a:t>.</a:t>
            </a:r>
            <a:endParaRPr lang="en-US" sz="1100" i="1" dirty="0">
              <a:latin typeface="Tw Cen MT" panose="020B0602020104020603"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en-US" sz="1100" b="1" dirty="0" smtClean="0">
                <a:latin typeface="Tw Cen MT" panose="020B0602020104020603" pitchFamily="34" charset="0"/>
              </a:rPr>
              <a:t>Harvard School of Public Health Study </a:t>
            </a:r>
            <a:r>
              <a:rPr lang="en-US" sz="1100" dirty="0" smtClean="0">
                <a:latin typeface="Tw Cen MT" panose="020B0602020104020603" pitchFamily="34" charset="0"/>
              </a:rPr>
              <a:t>(slide 15)</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Dr. Dariush Mozaffarian from the Harvard School of Public Health stressed that not all methods of cooking fish are created equal. His research group looked at baked or broiled fish versus fried varieties and the risk of death from various types of heart disease in a group of subjects over the age of 65.</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Eating tuna or other broiled or baked fish three or more times per week was linked to a 49% lower risk of death from heart disease when compared with those who ate these foods less than once a month. Eating fried fish was associated with a higher risk of dying from heart disease.</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The types of fish used for frying, especially in restaurants and fast food eateries, are likely low in omega-3 fats—the fats that seem to offer the most heart-healthy perks. Also, the oils used to fry the fish, especially at the time the study was carried out, would be high in trans fats</a:t>
            </a:r>
            <a:r>
              <a:rPr lang="en-US" sz="1100" dirty="0" smtClean="0">
                <a:latin typeface="Tw Cen MT" panose="020B0602020104020603" pitchFamily="34" charset="0"/>
              </a:rPr>
              <a:t>.</a:t>
            </a:r>
            <a:endParaRPr lang="en-US" sz="1100" dirty="0" smtClean="0">
              <a:latin typeface="Tw Cen MT" panose="020B0602020104020603"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D102464B-0B0F-446F-81F6-86F7DB9B6300}" type="slidenum">
              <a:rPr lang="en-US" smtClean="0">
                <a:latin typeface="Arial" charset="0"/>
              </a:rPr>
              <a:pPr eaLnBrk="1" hangingPunct="1"/>
              <a:t>15</a:t>
            </a:fld>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537AE8DE-AF30-48FC-99DE-A84B54281895}" type="slidenum">
              <a:rPr lang="en-US" smtClean="0">
                <a:latin typeface="Arial" charset="0"/>
              </a:rPr>
              <a:pPr eaLnBrk="1" hangingPunct="1"/>
              <a:t>16</a:t>
            </a:fld>
            <a:endParaRPr lang="en-US" dirty="0" smtClean="0">
              <a:latin typeface="Arial" charset="0"/>
            </a:endParaRPr>
          </a:p>
        </p:txBody>
      </p:sp>
      <p:sp>
        <p:nvSpPr>
          <p:cNvPr id="73731" name="Rectangle 2"/>
          <p:cNvSpPr>
            <a:spLocks noGrp="1" noRot="1" noChangeAspect="1" noChangeArrowheads="1" noTextEdit="1"/>
          </p:cNvSpPr>
          <p:nvPr>
            <p:ph type="sldImg"/>
          </p:nvPr>
        </p:nvSpPr>
        <p:spPr>
          <a:xfrm>
            <a:off x="1184275" y="696913"/>
            <a:ext cx="4645025" cy="3484562"/>
          </a:xfrm>
          <a:ln/>
        </p:spPr>
      </p:sp>
      <p:sp>
        <p:nvSpPr>
          <p:cNvPr id="73732" name="Rectangle 3"/>
          <p:cNvSpPr>
            <a:spLocks noGrp="1" noChangeArrowheads="1"/>
          </p:cNvSpPr>
          <p:nvPr>
            <p:ph type="body" idx="1"/>
          </p:nvPr>
        </p:nvSpPr>
        <p:spPr>
          <a:xfrm>
            <a:off x="701675" y="4418016"/>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en-US" sz="1100" b="1" dirty="0" smtClean="0">
                <a:latin typeface="Tw Cen MT" panose="020B0602020104020603" pitchFamily="34" charset="0"/>
              </a:rPr>
              <a:t>Fat Content of Seafood and Other Protein Foods </a:t>
            </a:r>
            <a:r>
              <a:rPr lang="en-US" sz="1100" dirty="0" smtClean="0">
                <a:latin typeface="Tw Cen MT" panose="020B0602020104020603" pitchFamily="34" charset="0"/>
              </a:rPr>
              <a:t>(slide 16)</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Most fish and shellfish contain less than 5 grams of total fat. Even the fattiest fish, such as mackerel and king salmon, have no more than 13 grams of total fat per serving.</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Lean fish have less fat than other protein-rich foods such as chicken and eggs. Even the fattier fish contain less fat than most ground beef, some processed meats, and the fattiest parts of poultry products.</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Look at the color of the raw flesh to get a general idea of the fat content of the fish. Lower-fat species, such as cod, tilapia, and flounder, have a white or light color. Fattier fish, such as salmon, herring, and mackerel, have a much darker color. The fat content of the fish and shellfish varies depending on when and where they were caught and other factors.</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i="1" dirty="0" smtClean="0">
                <a:latin typeface="Tw Cen MT" panose="020B0602020104020603" pitchFamily="34" charset="0"/>
              </a:rPr>
              <a:t>Instructor: Show samples of actual product if you wish.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537AE8DE-AF30-48FC-99DE-A84B54281895}" type="slidenum">
              <a:rPr lang="en-US" smtClean="0">
                <a:latin typeface="Arial" charset="0"/>
              </a:rPr>
              <a:pPr eaLnBrk="1" hangingPunct="1"/>
              <a:t>17</a:t>
            </a:fld>
            <a:endParaRPr lang="en-US" dirty="0" smtClean="0">
              <a:latin typeface="Arial" charset="0"/>
            </a:endParaRPr>
          </a:p>
        </p:txBody>
      </p:sp>
      <p:sp>
        <p:nvSpPr>
          <p:cNvPr id="73731" name="Rectangle 2"/>
          <p:cNvSpPr>
            <a:spLocks noGrp="1" noRot="1" noChangeAspect="1" noChangeArrowheads="1" noTextEdit="1"/>
          </p:cNvSpPr>
          <p:nvPr>
            <p:ph type="sldImg"/>
          </p:nvPr>
        </p:nvSpPr>
        <p:spPr>
          <a:xfrm>
            <a:off x="1184275" y="696913"/>
            <a:ext cx="4645025" cy="3484562"/>
          </a:xfrm>
          <a:ln/>
        </p:spPr>
      </p:sp>
      <p:sp>
        <p:nvSpPr>
          <p:cNvPr id="73732" name="Rectangle 3"/>
          <p:cNvSpPr>
            <a:spLocks noGrp="1" noChangeArrowheads="1"/>
          </p:cNvSpPr>
          <p:nvPr>
            <p:ph type="body" idx="1"/>
          </p:nvPr>
        </p:nvSpPr>
        <p:spPr>
          <a:xfrm>
            <a:off x="701675" y="4418016"/>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Low-Fat Seafoods </a:t>
            </a:r>
            <a:r>
              <a:rPr lang="en-US" sz="1100" dirty="0" smtClean="0">
                <a:latin typeface="Tw Cen MT" panose="020B0602020104020603" pitchFamily="34" charset="0"/>
              </a:rPr>
              <a:t>(slide 17)</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This slide shows the fat content of 3-ounce cooked portions of fish and shellfish—all contain less than 3 grams of total fat. See if you can spot some favorites on this list</a:t>
            </a:r>
            <a:r>
              <a:rPr lang="en-US" sz="1100" dirty="0" smtClean="0">
                <a:latin typeface="Tw Cen MT" panose="020B0602020104020603" pitchFamily="34" charset="0"/>
              </a:rPr>
              <a:t>.</a:t>
            </a:r>
            <a:endParaRPr lang="en-US" sz="1100" dirty="0" smtClean="0">
              <a:latin typeface="Tw Cen MT" panose="020B0602020104020603"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b="1" dirty="0" smtClean="0">
                <a:latin typeface="Tw Cen MT" panose="020B0602020104020603" pitchFamily="34" charset="0"/>
              </a:rPr>
              <a:t>Main source of Omega-3</a:t>
            </a:r>
            <a:r>
              <a:rPr lang="en-US" sz="1100" b="1" baseline="0" dirty="0" smtClean="0">
                <a:latin typeface="Tw Cen MT" panose="020B0602020104020603" pitchFamily="34" charset="0"/>
              </a:rPr>
              <a:t> fatty acids </a:t>
            </a:r>
            <a:r>
              <a:rPr lang="en-US" sz="1100" baseline="0" dirty="0" smtClean="0">
                <a:latin typeface="Tw Cen MT" panose="020B0602020104020603" pitchFamily="34" charset="0"/>
              </a:rPr>
              <a:t>(slide 18)</a:t>
            </a:r>
            <a:endParaRPr lang="en-US" sz="1100" dirty="0" smtClean="0">
              <a:latin typeface="Tw Cen MT" panose="020B0602020104020603" pitchFamily="34" charset="0"/>
            </a:endParaRP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A large proportion</a:t>
            </a:r>
            <a:r>
              <a:rPr lang="en-US" sz="1100" baseline="0" dirty="0" smtClean="0">
                <a:latin typeface="Tw Cen MT" panose="020B0602020104020603" pitchFamily="34" charset="0"/>
              </a:rPr>
              <a:t> of the fat in seafood is polyunsaturated, including omega-3 fatty acids, which have added health benefits such as healthy brain and eye development in children and reducing the risk of heart disease in adults.</a:t>
            </a:r>
          </a:p>
          <a:p>
            <a:pPr>
              <a:spcBef>
                <a:spcPts val="0"/>
              </a:spcBef>
            </a:pPr>
            <a:endParaRPr lang="en-US" sz="1100" baseline="0" dirty="0" smtClean="0">
              <a:latin typeface="Tw Cen MT" panose="020B0602020104020603" pitchFamily="34" charset="0"/>
            </a:endParaRPr>
          </a:p>
          <a:p>
            <a:pPr>
              <a:spcBef>
                <a:spcPts val="0"/>
              </a:spcBef>
            </a:pPr>
            <a:r>
              <a:rPr lang="en-US" sz="1100" baseline="0" dirty="0" smtClean="0">
                <a:latin typeface="Tw Cen MT" panose="020B0602020104020603" pitchFamily="34" charset="0"/>
              </a:rPr>
              <a:t>Moderate evidence shows that consumption of about 8 ounces (cooked, edible portion) per week of a variety of seafood, which provide an average consumption of 250 mg per day of EPA and DHA, is associated with reduced cardiac deaths among individuals with and without pre-existing cardiovascular disease.  Thus, this recommendation contributes to the prevention of heart disease.  The recommendation is to consume seafood for the total package of benefits that seafood provides, including its EPA and DHA content.  </a:t>
            </a:r>
            <a:endParaRPr lang="en-US" sz="1100"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pPr>
              <a:defRPr/>
            </a:pPr>
            <a:fld id="{FD890565-87DC-45A6-A06D-E2D4917F3375}" type="slidenum">
              <a:rPr lang="en-US" smtClean="0"/>
              <a:pPr>
                <a:defRPr/>
              </a:pPr>
              <a:t>18</a:t>
            </a:fld>
            <a:endParaRPr lang="en-US" dirty="0"/>
          </a:p>
        </p:txBody>
      </p:sp>
    </p:spTree>
    <p:extLst>
      <p:ext uri="{BB962C8B-B14F-4D97-AF65-F5344CB8AC3E}">
        <p14:creationId xmlns:p14="http://schemas.microsoft.com/office/powerpoint/2010/main" val="591493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A8161F22-882E-4005-9C02-4BD3FC25E7B5}" type="slidenum">
              <a:rPr lang="en-US" smtClean="0">
                <a:latin typeface="Arial" charset="0"/>
              </a:rPr>
              <a:pPr eaLnBrk="1" hangingPunct="1"/>
              <a:t>19</a:t>
            </a:fld>
            <a:endParaRPr lang="en-US" dirty="0" smtClean="0">
              <a:latin typeface="Arial" charset="0"/>
            </a:endParaRPr>
          </a:p>
        </p:txBody>
      </p:sp>
      <p:sp>
        <p:nvSpPr>
          <p:cNvPr id="58371" name="Rectangle 2"/>
          <p:cNvSpPr>
            <a:spLocks noGrp="1" noRot="1" noChangeAspect="1" noChangeArrowheads="1" noTextEdit="1"/>
          </p:cNvSpPr>
          <p:nvPr>
            <p:ph type="sldImg"/>
          </p:nvPr>
        </p:nvSpPr>
        <p:spPr>
          <a:xfrm>
            <a:off x="1184275" y="696913"/>
            <a:ext cx="4645025" cy="3484562"/>
          </a:xfrm>
          <a:ln/>
        </p:spPr>
      </p:sp>
      <p:sp>
        <p:nvSpPr>
          <p:cNvPr id="58372" name="Rectangle 3"/>
          <p:cNvSpPr>
            <a:spLocks noGrp="1" noChangeArrowheads="1"/>
          </p:cNvSpPr>
          <p:nvPr>
            <p:ph type="body" idx="1"/>
          </p:nvPr>
        </p:nvSpPr>
        <p:spPr>
          <a:xfrm>
            <a:off x="762000" y="4232278"/>
            <a:ext cx="5607050" cy="46069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nSpc>
                <a:spcPct val="100000"/>
              </a:lnSpc>
              <a:spcBef>
                <a:spcPts val="0"/>
              </a:spcBef>
            </a:pPr>
            <a:r>
              <a:rPr lang="en-US" sz="1100" b="1" dirty="0">
                <a:latin typeface="Tw Cen MT" panose="020B0602020104020603" pitchFamily="34" charset="0"/>
              </a:rPr>
              <a:t>Omega-3 Fatty Acids </a:t>
            </a:r>
            <a:r>
              <a:rPr lang="en-US" sz="1100" dirty="0">
                <a:latin typeface="Tw Cen MT" panose="020B0602020104020603" pitchFamily="34" charset="0"/>
              </a:rPr>
              <a:t>(slide </a:t>
            </a:r>
            <a:r>
              <a:rPr lang="en-US" sz="1100" dirty="0" smtClean="0">
                <a:latin typeface="Tw Cen MT" panose="020B0602020104020603" pitchFamily="34" charset="0"/>
              </a:rPr>
              <a:t>19)</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Research on the potential benefits of omega-3s has been going on since the early 1970s, when Danish scientists discovered people who eat more fish have a lower risk of heart disease.  </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Omega-3s are essential fatty acids that are required for healthy human development.   These organic compounds are not produced in substantial amounts by the human body and must be obtained from dietary sources.  </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Omega-3 fatty acids are a family of particularly long-chained polyunsaturated fats. These fats are even more unsaturated than vegetable oil. There are three types of omega-3 fatty acids. Two found mostly in coldwater fish are called eicosapentaenoic acid (EPA) and docosahexaenoic acid (DHA). Fish living in cold water have adapted to have higher levels of omega-3s, so the fat in their tissues stays liquid, almost like antifreeze. The third omega-3 fatty acid is alpha-linolenic acid (ALA). Your body absorbs and uses each type of omega-3 differently. Most potential health benefits are attributed to EPA and DHA, which are readily absorbed and put to </a:t>
            </a:r>
            <a:r>
              <a:rPr lang="en-US" sz="1100" dirty="0" smtClean="0">
                <a:latin typeface="Tw Cen MT" panose="020B0602020104020603" pitchFamily="34" charset="0"/>
              </a:rPr>
              <a:t>use.</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Humans </a:t>
            </a:r>
            <a:r>
              <a:rPr lang="en-US" sz="1100" dirty="0">
                <a:latin typeface="Tw Cen MT" panose="020B0602020104020603" pitchFamily="34" charset="0"/>
              </a:rPr>
              <a:t>can manufacture some types of fatty acids in the body, but must obtain those </a:t>
            </a:r>
            <a:r>
              <a:rPr lang="en-US" sz="1100" dirty="0" smtClean="0">
                <a:latin typeface="Tw Cen MT" panose="020B0602020104020603" pitchFamily="34" charset="0"/>
              </a:rPr>
              <a:t>essential</a:t>
            </a:r>
            <a:r>
              <a:rPr lang="en-US" sz="1100" baseline="0" dirty="0" smtClean="0">
                <a:latin typeface="Tw Cen MT" panose="020B0602020104020603" pitchFamily="34" charset="0"/>
              </a:rPr>
              <a:t> </a:t>
            </a:r>
            <a:r>
              <a:rPr lang="en-US" sz="1100" dirty="0" smtClean="0">
                <a:latin typeface="Tw Cen MT" panose="020B0602020104020603" pitchFamily="34" charset="0"/>
              </a:rPr>
              <a:t>for </a:t>
            </a:r>
            <a:r>
              <a:rPr lang="en-US" sz="1100" dirty="0">
                <a:latin typeface="Tw Cen MT" panose="020B0602020104020603" pitchFamily="34" charset="0"/>
              </a:rPr>
              <a:t>good health—omega-3s and omega-6s—from the diet. Omega-3s are best found in seafood and plants such as soybean, </a:t>
            </a:r>
            <a:r>
              <a:rPr lang="en-US" sz="1100" dirty="0" smtClean="0">
                <a:latin typeface="Tw Cen MT" panose="020B0602020104020603" pitchFamily="34" charset="0"/>
              </a:rPr>
              <a:t>canola,</a:t>
            </a:r>
            <a:r>
              <a:rPr lang="en-US" sz="1100" baseline="0" dirty="0" smtClean="0">
                <a:latin typeface="Tw Cen MT" panose="020B0602020104020603" pitchFamily="34" charset="0"/>
              </a:rPr>
              <a:t> </a:t>
            </a:r>
            <a:r>
              <a:rPr lang="en-US" sz="1100" dirty="0" smtClean="0">
                <a:latin typeface="Tw Cen MT" panose="020B0602020104020603" pitchFamily="34" charset="0"/>
              </a:rPr>
              <a:t>flaxseed, and purslane. Alpha-</a:t>
            </a:r>
            <a:r>
              <a:rPr lang="en-US" sz="1100" dirty="0" err="1" smtClean="0">
                <a:latin typeface="Tw Cen MT" panose="020B0602020104020603" pitchFamily="34" charset="0"/>
              </a:rPr>
              <a:t>linolenic</a:t>
            </a:r>
            <a:r>
              <a:rPr lang="en-US" sz="1100" dirty="0" smtClean="0">
                <a:latin typeface="Tw Cen MT" panose="020B0602020104020603" pitchFamily="34" charset="0"/>
              </a:rPr>
              <a:t> acid occurs in plant sources such as flaxseed, English walnuts, sunflower seeds, canola oil, soy, wheat germ, and dark leafy greens. Omega-6 fats also occur in seafood of all kinds. Plant foods such as sunflower seed, corn, and soybean are usually a better source of omega-6 fats than seafood. </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How </a:t>
            </a:r>
            <a:r>
              <a:rPr lang="en-US" sz="1100" dirty="0">
                <a:latin typeface="Tw Cen MT" panose="020B0602020104020603" pitchFamily="34" charset="0"/>
              </a:rPr>
              <a:t>do omega-3 fatty acids prevent or relieve human disease? Polyunsaturated fats are incorporated into numerous cells of the body and form potent hormone-like substances called eicosanoids. Omega-3 fatty acids help keep our bodies from overproducing eicosanoids, which in large amounts contribute to arthritis, asthma, heart disease, stroke, and related disorders. Eicosanoids are derived from both vegetable and fish oils. The eicosanoids derived from fish oils differ in chemical structure from vegetable-based eicosanoids and usually produce a different effect on the body.</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Regular seafood intake plays an important role in achieving a healthy ratio of </a:t>
            </a:r>
            <a:r>
              <a:rPr lang="nn-NO" sz="1100" dirty="0">
                <a:latin typeface="Tw Cen MT" panose="020B0602020104020603" pitchFamily="34" charset="0"/>
              </a:rPr>
              <a:t>omega-3 to omega-6 fatty acids. The eicosanoids produced from omega-3 fatty acids are anti-inflammatory, while the eicosanoids produced from omega-6 fatty acids are considered pro-inflammatory. By altering the balance of omega-3 to omega-6 fatty acids in our diets, we can change our eicosanoid production. If diets are high in omega-6 fatty acids, more pro-inflammatory eicosanoids are produced, increasing the risk of heart disease, arthritis, asthma, allergies, and other chronic inflammatory diseases. If you consume more omega-3 fatty acids, not only will you produce more anti-inflammatory eicosanoids, but you will also displace some of the pro-inflammatory compounds created by omega-6 fatty acids</a:t>
            </a:r>
            <a:r>
              <a:rPr lang="nn-NO" sz="1100" dirty="0" smtClean="0">
                <a:latin typeface="Tw Cen MT" panose="020B0602020104020603" pitchFamily="34" charset="0"/>
              </a:rPr>
              <a:t>.</a:t>
            </a:r>
            <a:endParaRPr lang="en-US" sz="1100" dirty="0">
              <a:latin typeface="Tw Cen MT" panose="020B0602020104020603"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B6049D9B-C716-4EAE-9EAC-54D8621B2037}" type="slidenum">
              <a:rPr lang="en-US" smtClean="0">
                <a:latin typeface="Arial" charset="0"/>
              </a:rPr>
              <a:pPr eaLnBrk="1" hangingPunct="1"/>
              <a:t>2</a:t>
            </a:fld>
            <a:endParaRPr lang="en-US" dirty="0" smtClean="0">
              <a:latin typeface="Arial" charset="0"/>
            </a:endParaRPr>
          </a:p>
        </p:txBody>
      </p:sp>
      <p:sp>
        <p:nvSpPr>
          <p:cNvPr id="47107" name="Rectangle 2"/>
          <p:cNvSpPr>
            <a:spLocks noGrp="1" noRot="1" noChangeAspect="1" noChangeArrowheads="1" noTextEdit="1"/>
          </p:cNvSpPr>
          <p:nvPr>
            <p:ph type="sldImg"/>
          </p:nvPr>
        </p:nvSpPr>
        <p:spPr>
          <a:xfrm>
            <a:off x="1184275" y="696913"/>
            <a:ext cx="4645025" cy="3484562"/>
          </a:xfrm>
          <a:ln/>
        </p:spPr>
      </p:sp>
      <p:sp>
        <p:nvSpPr>
          <p:cNvPr id="47108" name="Rectangle 3"/>
          <p:cNvSpPr>
            <a:spLocks noGrp="1" noChangeArrowheads="1"/>
          </p:cNvSpPr>
          <p:nvPr>
            <p:ph type="body" idx="1"/>
          </p:nvPr>
        </p:nvSpPr>
        <p:spPr>
          <a:xfrm>
            <a:off x="762000" y="4419600"/>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b="1" dirty="0" smtClean="0">
                <a:latin typeface="Tw Cen MT" panose="020B0602020104020603" pitchFamily="34" charset="0"/>
              </a:rPr>
              <a:t>Health Benefits </a:t>
            </a:r>
            <a:r>
              <a:rPr lang="en-US" sz="1100" dirty="0" smtClean="0">
                <a:latin typeface="Tw Cen MT" panose="020B0602020104020603" pitchFamily="34" charset="0"/>
              </a:rPr>
              <a:t>(slide 2)</a:t>
            </a:r>
          </a:p>
          <a:p>
            <a:endParaRPr lang="en-US" sz="1100" dirty="0" smtClean="0">
              <a:latin typeface="Tw Cen MT" panose="020B0602020104020603" pitchFamily="34" charset="0"/>
            </a:endParaRPr>
          </a:p>
          <a:p>
            <a:r>
              <a:rPr lang="en-US" sz="1100" dirty="0" smtClean="0">
                <a:latin typeface="Tw Cen MT" panose="020B0602020104020603" pitchFamily="34" charset="0"/>
              </a:rPr>
              <a:t>Welcome to lesson 2 of Seafood at Its Best. Today you will learn about the health benefits of eating seafood.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a:latin typeface="Tw Cen MT" panose="020B0602020104020603" pitchFamily="34" charset="0"/>
              </a:rPr>
              <a:t>Connection between Omega-3s and Recommended Servings Per Week </a:t>
            </a:r>
            <a:r>
              <a:rPr lang="en-US" sz="1100" dirty="0">
                <a:latin typeface="Tw Cen MT" panose="020B0602020104020603" pitchFamily="34" charset="0"/>
              </a:rPr>
              <a:t>(slide </a:t>
            </a:r>
            <a:r>
              <a:rPr lang="en-US" sz="1100" dirty="0" smtClean="0">
                <a:latin typeface="Tw Cen MT" panose="020B0602020104020603" pitchFamily="34" charset="0"/>
              </a:rPr>
              <a:t>20</a:t>
            </a:r>
            <a:r>
              <a:rPr lang="en-US" sz="1100" dirty="0" smtClean="0">
                <a:latin typeface="Tw Cen MT" panose="020B0602020104020603" pitchFamily="34" charset="0"/>
              </a:rPr>
              <a:t>)</a:t>
            </a:r>
          </a:p>
          <a:p>
            <a:pPr>
              <a:spcBef>
                <a:spcPts val="0"/>
              </a:spcBef>
            </a:pPr>
            <a:endParaRPr lang="en-US" sz="1100" dirty="0">
              <a:latin typeface="Tw Cen MT" panose="020B0602020104020603" pitchFamily="34" charset="0"/>
            </a:endParaRPr>
          </a:p>
          <a:p>
            <a:pPr>
              <a:spcBef>
                <a:spcPts val="0"/>
              </a:spcBef>
            </a:pPr>
            <a:r>
              <a:rPr lang="en-US" sz="1100" i="1" dirty="0">
                <a:latin typeface="Tw Cen MT" panose="020B0602020104020603" pitchFamily="34" charset="0"/>
              </a:rPr>
              <a:t>Instructor: Share the handout </a:t>
            </a:r>
            <a:r>
              <a:rPr lang="en-US" sz="1100" i="1" dirty="0">
                <a:latin typeface="Tw Cen MT" panose="020B0602020104020603" pitchFamily="34" charset="0"/>
                <a:ea typeface="ヒラギノ角ゴ Pro W3" pitchFamily="84" charset="-128"/>
              </a:rPr>
              <a:t>“E</a:t>
            </a:r>
            <a:r>
              <a:rPr lang="en-US" sz="1100" i="1" dirty="0">
                <a:latin typeface="Tw Cen MT" panose="020B0602020104020603" pitchFamily="34" charset="0"/>
              </a:rPr>
              <a:t>PA and DHA in Seafood.”</a:t>
            </a:r>
          </a:p>
          <a:p>
            <a:pPr>
              <a:spcBef>
                <a:spcPts val="0"/>
              </a:spcBef>
            </a:pPr>
            <a:endParaRPr lang="en-US" sz="1100" dirty="0">
              <a:latin typeface="Tw Cen MT" panose="020B0602020104020603" pitchFamily="34" charset="0"/>
            </a:endParaRPr>
          </a:p>
          <a:p>
            <a:pPr>
              <a:spcBef>
                <a:spcPts val="0"/>
              </a:spcBef>
            </a:pPr>
            <a:r>
              <a:rPr lang="en-US" sz="1100" dirty="0">
                <a:latin typeface="Tw Cen MT" panose="020B0602020104020603" pitchFamily="34" charset="0"/>
              </a:rPr>
              <a:t>A daily intake of 496 milligrams of EPA and DHA is equivalent to about 3.5 grams per week. </a:t>
            </a:r>
          </a:p>
          <a:p>
            <a:pPr>
              <a:spcBef>
                <a:spcPts val="0"/>
              </a:spcBef>
            </a:pPr>
            <a:endParaRPr lang="en-US" sz="1100" dirty="0">
              <a:latin typeface="Tw Cen MT" panose="020B0602020104020603" pitchFamily="34" charset="0"/>
            </a:endParaRPr>
          </a:p>
          <a:p>
            <a:pPr>
              <a:spcBef>
                <a:spcPts val="0"/>
              </a:spcBef>
            </a:pPr>
            <a:r>
              <a:rPr lang="en-US" sz="1100" dirty="0">
                <a:latin typeface="Tw Cen MT" panose="020B0602020104020603" pitchFamily="34" charset="0"/>
              </a:rPr>
              <a:t>This is approximately equivalent to the amount of EPA and DHA in two 4-ounce servings of high omega-3 fish per week, based on an average EPA and DHA content in high omega-3 fish of 1.6 grams per serving.</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F98870F2-FC62-4FBF-97C4-B9920297C909}" type="slidenum">
              <a:rPr lang="en-US" smtClean="0">
                <a:latin typeface="Arial" charset="0"/>
              </a:rPr>
              <a:pPr eaLnBrk="1" hangingPunct="1"/>
              <a:t>20</a:t>
            </a:fld>
            <a:endParaRPr lang="en-US"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4313B1D1-F54F-42FE-837A-AED24F4623BF}" type="slidenum">
              <a:rPr lang="en-US" smtClean="0">
                <a:latin typeface="Arial" charset="0"/>
              </a:rPr>
              <a:pPr eaLnBrk="1" hangingPunct="1"/>
              <a:t>21</a:t>
            </a:fld>
            <a:endParaRPr lang="en-US" dirty="0" smtClean="0">
              <a:latin typeface="Arial" charset="0"/>
            </a:endParaRPr>
          </a:p>
        </p:txBody>
      </p:sp>
      <p:sp>
        <p:nvSpPr>
          <p:cNvPr id="66563" name="Rectangle 2"/>
          <p:cNvSpPr>
            <a:spLocks noGrp="1" noRot="1" noChangeAspect="1" noChangeArrowheads="1" noTextEdit="1"/>
          </p:cNvSpPr>
          <p:nvPr>
            <p:ph type="sldImg"/>
          </p:nvPr>
        </p:nvSpPr>
        <p:spPr>
          <a:xfrm>
            <a:off x="1184275" y="696913"/>
            <a:ext cx="4645025" cy="3484562"/>
          </a:xfrm>
          <a:ln/>
        </p:spPr>
      </p:sp>
      <p:sp>
        <p:nvSpPr>
          <p:cNvPr id="66564" name="Rectangle 3"/>
          <p:cNvSpPr>
            <a:spLocks noGrp="1" noChangeArrowheads="1"/>
          </p:cNvSpPr>
          <p:nvPr>
            <p:ph type="body" idx="1"/>
          </p:nvPr>
        </p:nvSpPr>
        <p:spPr>
          <a:xfrm>
            <a:off x="701675" y="4418016"/>
            <a:ext cx="5607050" cy="3354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Omega-3 Fat Content</a:t>
            </a:r>
            <a:r>
              <a:rPr lang="en-US" sz="1100" b="1" baseline="0" dirty="0" smtClean="0">
                <a:latin typeface="Tw Cen MT" panose="020B0602020104020603" pitchFamily="34" charset="0"/>
              </a:rPr>
              <a:t> </a:t>
            </a:r>
            <a:r>
              <a:rPr lang="en-US" sz="1100" dirty="0" smtClean="0">
                <a:latin typeface="Tw Cen MT" panose="020B0602020104020603" pitchFamily="34" charset="0"/>
              </a:rPr>
              <a:t>(slide 21)</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All fish contain beneficial amounts of omega-3 fatty acids, but oily or fatty fish have more omega-3 fatty acids than leaner fish. An average oily fish provides 2 grams of omega-3 fatty acids per 100-gram (3.5 oz.) raw portion, whereas an average lean fish provides only 0.3 gram per 100-gram (3.5 oz.) raw portion. Oily fish include rainbow trout, sardines, pilchards, mackerel, herring, and salmon.</a:t>
            </a:r>
          </a:p>
          <a:p>
            <a:pPr>
              <a:spcBef>
                <a:spcPts val="0"/>
              </a:spcBef>
            </a:pPr>
            <a:endParaRPr lang="en-US" sz="1100" i="1" dirty="0" smtClean="0">
              <a:latin typeface="Tw Cen MT" panose="020B0602020104020603" pitchFamily="34" charset="0"/>
            </a:endParaRPr>
          </a:p>
          <a:p>
            <a:pPr>
              <a:spcBef>
                <a:spcPts val="0"/>
              </a:spcBef>
            </a:pPr>
            <a:r>
              <a:rPr lang="en-US" sz="1100" i="1" dirty="0" smtClean="0">
                <a:latin typeface="Tw Cen MT" panose="020B0602020104020603" pitchFamily="34" charset="0"/>
              </a:rPr>
              <a:t>Instructor: Refer to EPA and DHA handout already passed out.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7525E703-1C40-4331-AF63-5E9865D023FA}" type="slidenum">
              <a:rPr lang="en-US" smtClean="0">
                <a:latin typeface="Arial" charset="0"/>
              </a:rPr>
              <a:pPr eaLnBrk="1" hangingPunct="1"/>
              <a:t>22</a:t>
            </a:fld>
            <a:endParaRPr lang="en-US" dirty="0"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en-US" sz="1100" b="1" dirty="0" smtClean="0">
                <a:latin typeface="Tw Cen MT" panose="020B0602020104020603" pitchFamily="34" charset="0"/>
              </a:rPr>
              <a:t>Omega-3 Fat Content </a:t>
            </a:r>
            <a:r>
              <a:rPr lang="en-US" sz="1100" dirty="0" smtClean="0">
                <a:latin typeface="Tw Cen MT" panose="020B0602020104020603" pitchFamily="34" charset="0"/>
              </a:rPr>
              <a:t>(slide 22)</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This slide shows seafood with the lower levels of omega-3s.</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The average fish has about 3 grams of total fat per 100 grams. To prevent essential fatty acid deficiency, nutritionists generally recommend humans eat at least 2.4% of total fat intake as omega-6 fats and 0.5% to 1.0% of total fat as omega-3 fats</a:t>
            </a:r>
            <a:r>
              <a:rPr lang="en-US" sz="1100" dirty="0" smtClean="0">
                <a:latin typeface="Tw Cen MT" panose="020B0602020104020603" pitchFamily="34" charset="0"/>
              </a:rPr>
              <a:t>.</a:t>
            </a:r>
            <a:endParaRPr lang="en-US" sz="1100" dirty="0" smtClean="0">
              <a:latin typeface="Tw Cen MT" panose="020B0602020104020603"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B589F219-2F9B-49F9-90E7-1759552584BD}" type="slidenum">
              <a:rPr lang="en-US" smtClean="0">
                <a:latin typeface="Arial" charset="0"/>
              </a:rPr>
              <a:pPr eaLnBrk="1" hangingPunct="1"/>
              <a:t>23</a:t>
            </a:fld>
            <a:endParaRPr lang="en-US" dirty="0" smtClean="0">
              <a:latin typeface="Arial" charset="0"/>
            </a:endParaRPr>
          </a:p>
        </p:txBody>
      </p:sp>
      <p:sp>
        <p:nvSpPr>
          <p:cNvPr id="76803" name="Rectangle 2"/>
          <p:cNvSpPr>
            <a:spLocks noGrp="1" noRot="1" noChangeAspect="1" noChangeArrowheads="1" noTextEdit="1"/>
          </p:cNvSpPr>
          <p:nvPr>
            <p:ph type="sldImg"/>
          </p:nvPr>
        </p:nvSpPr>
        <p:spPr>
          <a:xfrm>
            <a:off x="1184275" y="696913"/>
            <a:ext cx="4645025" cy="3484562"/>
          </a:xfrm>
          <a:ln/>
        </p:spPr>
      </p:sp>
      <p:sp>
        <p:nvSpPr>
          <p:cNvPr id="76804" name="Rectangle 3"/>
          <p:cNvSpPr>
            <a:spLocks noGrp="1" noChangeArrowheads="1"/>
          </p:cNvSpPr>
          <p:nvPr>
            <p:ph type="body" idx="1"/>
          </p:nvPr>
        </p:nvSpPr>
        <p:spPr>
          <a:xfrm>
            <a:off x="701678" y="4418013"/>
            <a:ext cx="5546725" cy="4573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en-US" sz="1100" b="1" dirty="0" smtClean="0">
                <a:latin typeface="Tw Cen MT" panose="020B0602020104020603" pitchFamily="34" charset="0"/>
              </a:rPr>
              <a:t>Cholesterol Content </a:t>
            </a:r>
            <a:r>
              <a:rPr lang="en-US" sz="1100" dirty="0" smtClean="0">
                <a:latin typeface="Tw Cen MT" panose="020B0602020104020603" pitchFamily="34" charset="0"/>
              </a:rPr>
              <a:t>(slide 23)</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As part of a healthy diet, the USDA has suggested in their dietary guidelines that Americans limit the amount of cholesterol in their diet.  Both fish and shellfish are naturally low in cholesterol and can help keep your daily consumption of cholesterol below the recommended 300 milligrams per day.  </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Diets high in cholesterol may contribute to high blood cholesterol levels, thus increasing the risk of heart disease and stroke. Many Americans consume too much cholesterol. Current dietary recommendations suggest reducing cholesterol intake to less than 300 milligrams per day.</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Most animal foods, including seafood, contain cholesterol, but almost all fish and shellfish contain well under 100 milligrams of cholesterol per 3-ounce cooked serving. Many leaner types of fish have less than 60 milligrams per serving.</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In the past it was thought shellfish were much higher in cholesterol, but recently new analytical techniques have identified most of what was thought to be cholesterol was actually other forms of sterols.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75581D91-B7BD-4825-BF58-255D5A8640EF}" type="slidenum">
              <a:rPr lang="en-US" smtClean="0">
                <a:latin typeface="Arial" charset="0"/>
              </a:rPr>
              <a:pPr eaLnBrk="1" hangingPunct="1"/>
              <a:t>24</a:t>
            </a:fld>
            <a:endParaRPr lang="en-US" dirty="0" smtClean="0">
              <a:latin typeface="Arial" charset="0"/>
            </a:endParaRPr>
          </a:p>
        </p:txBody>
      </p:sp>
      <p:sp>
        <p:nvSpPr>
          <p:cNvPr id="77827" name="Rectangle 2"/>
          <p:cNvSpPr>
            <a:spLocks noGrp="1" noRot="1" noChangeAspect="1" noChangeArrowheads="1" noTextEdit="1"/>
          </p:cNvSpPr>
          <p:nvPr>
            <p:ph type="sldImg"/>
          </p:nvPr>
        </p:nvSpPr>
        <p:spPr>
          <a:xfrm>
            <a:off x="1184275" y="696913"/>
            <a:ext cx="4645025" cy="3484562"/>
          </a:xfrm>
          <a:ln/>
        </p:spPr>
      </p:sp>
      <p:sp>
        <p:nvSpPr>
          <p:cNvPr id="77828" name="Rectangle 3"/>
          <p:cNvSpPr>
            <a:spLocks noGrp="1" noChangeArrowheads="1"/>
          </p:cNvSpPr>
          <p:nvPr>
            <p:ph type="body" idx="1"/>
          </p:nvPr>
        </p:nvSpPr>
        <p:spPr>
          <a:xfrm>
            <a:off x="701675" y="4418016"/>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b="1" dirty="0" smtClean="0">
                <a:latin typeface="Tw Cen MT" panose="020B0602020104020603" pitchFamily="34" charset="0"/>
              </a:rPr>
              <a:t>Cholesterol Content of Seafood and Other Protein Foods </a:t>
            </a:r>
            <a:r>
              <a:rPr lang="en-US" sz="1100" dirty="0" smtClean="0">
                <a:latin typeface="Tw Cen MT" panose="020B0602020104020603" pitchFamily="34" charset="0"/>
              </a:rPr>
              <a:t>(slide 24)</a:t>
            </a:r>
          </a:p>
          <a:p>
            <a:endParaRPr lang="en-US" sz="1100" dirty="0" smtClean="0">
              <a:latin typeface="Tw Cen MT" panose="020B0602020104020603" pitchFamily="34" charset="0"/>
            </a:endParaRPr>
          </a:p>
          <a:p>
            <a:r>
              <a:rPr lang="en-US" sz="1100" dirty="0" smtClean="0">
                <a:latin typeface="Tw Cen MT" panose="020B0602020104020603" pitchFamily="34" charset="0"/>
              </a:rPr>
              <a:t>This chart shows the cholesterol contents of seafood and other protein foods. Refer to the handout </a:t>
            </a:r>
            <a:r>
              <a:rPr lang="en-US" sz="1100" dirty="0" smtClean="0">
                <a:latin typeface="Tw Cen MT" panose="020B0602020104020603" pitchFamily="34" charset="0"/>
                <a:ea typeface="ヒラギノ角ゴ Pro W3" pitchFamily="84" charset="-128"/>
              </a:rPr>
              <a:t>“S</a:t>
            </a:r>
            <a:r>
              <a:rPr lang="en-US" sz="1100" dirty="0" smtClean="0">
                <a:latin typeface="Tw Cen MT" panose="020B0602020104020603" pitchFamily="34" charset="0"/>
              </a:rPr>
              <a:t>eafood Nutrition Facts” for more information on the cholesterol contents of various </a:t>
            </a:r>
            <a:r>
              <a:rPr lang="en-US" sz="1100" dirty="0" err="1" smtClean="0">
                <a:latin typeface="Tw Cen MT" panose="020B0602020104020603" pitchFamily="34" charset="0"/>
              </a:rPr>
              <a:t>seafoods</a:t>
            </a:r>
            <a:r>
              <a:rPr lang="en-US" sz="1100" dirty="0" smtClean="0">
                <a:latin typeface="Tw Cen MT" panose="020B0602020104020603" pitchFamily="34" charset="0"/>
              </a:rPr>
              <a:t>.</a:t>
            </a:r>
            <a:endParaRPr lang="en-US" sz="1100" dirty="0" smtClean="0">
              <a:latin typeface="Tw Cen MT" panose="020B0602020104020603"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xfrm>
            <a:off x="701675" y="4416428"/>
            <a:ext cx="5607050" cy="4346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en-US" sz="1100" b="1" dirty="0" smtClean="0">
                <a:latin typeface="Tw Cen MT" panose="020B0602020104020603" pitchFamily="34" charset="0"/>
              </a:rPr>
              <a:t>Omega-3s and the Heart</a:t>
            </a:r>
            <a:r>
              <a:rPr lang="en-US" sz="1100" dirty="0" smtClean="0">
                <a:latin typeface="Tw Cen MT" panose="020B0602020104020603" pitchFamily="34" charset="0"/>
              </a:rPr>
              <a:t> (slide 25)</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Three major processes influence the development and progression of heart disease—atherosclerosis, clot formation, and blood vessel spasms. Omega-3 fatty acids produce positive effects on each of these three processes. </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In atherosclerosis, the arteries narrow due to fat deposits that accumulate on the inside of the artery wall. The result is reduced blood flow to the heart, brain, and other vital organs. Omega-3 fatty acids significantly lower triglycerides, fats circulating in the blood. Studies also show the omega-3 fatty acids may slow down the rate at which coronary arteries close following the mechanical opening of the artery (angioplasty).</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A clot can form and block an artery. This clot is developed from a clump of aggregated platelets and associated materials. Omega-3s may reduce the </a:t>
            </a:r>
            <a:r>
              <a:rPr lang="en-US" sz="1100" dirty="0" smtClean="0">
                <a:latin typeface="Tw Cen MT" panose="020B0602020104020603" pitchFamily="34" charset="0"/>
                <a:ea typeface="ヒラギノ角ゴ Pro W3" pitchFamily="84" charset="-128"/>
              </a:rPr>
              <a:t>“s</a:t>
            </a:r>
            <a:r>
              <a:rPr lang="en-US" sz="1100" dirty="0" smtClean="0">
                <a:latin typeface="Tw Cen MT" panose="020B0602020104020603" pitchFamily="34" charset="0"/>
              </a:rPr>
              <a:t>tickiness” of platelets, inhibiting clot formation. More flexible blood cells flow more smoothly and slide through closing arteries.</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Decreased blood flow also can produce spasms of the muscle surrounding the blood vessel. A spasm causes the blood vessel to constrict, further limiting blood flow. Omega-3s help relax blood vessel walls and help them to stay elastic.</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461CFF27-A9D0-4CA2-9E67-5B0D51601E15}" type="slidenum">
              <a:rPr lang="en-US" smtClean="0">
                <a:latin typeface="Arial" charset="0"/>
              </a:rPr>
              <a:pPr eaLnBrk="1" hangingPunct="1"/>
              <a:t>25</a:t>
            </a:fld>
            <a:endParaRPr lang="en-US"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F87FA42D-8EF4-4F43-9037-73CC10D4B5F8}" type="slidenum">
              <a:rPr lang="en-US" smtClean="0">
                <a:latin typeface="Arial" charset="0"/>
              </a:rPr>
              <a:pPr eaLnBrk="1" hangingPunct="1"/>
              <a:t>26</a:t>
            </a:fld>
            <a:endParaRPr lang="en-US" dirty="0" smtClean="0">
              <a:latin typeface="Arial" charset="0"/>
            </a:endParaRPr>
          </a:p>
        </p:txBody>
      </p:sp>
      <p:sp>
        <p:nvSpPr>
          <p:cNvPr id="61443" name="Rectangle 2"/>
          <p:cNvSpPr>
            <a:spLocks noGrp="1" noRot="1" noChangeAspect="1" noChangeArrowheads="1" noTextEdit="1"/>
          </p:cNvSpPr>
          <p:nvPr>
            <p:ph type="sldImg"/>
          </p:nvPr>
        </p:nvSpPr>
        <p:spPr>
          <a:xfrm>
            <a:off x="1184275" y="696913"/>
            <a:ext cx="4645025" cy="3484562"/>
          </a:xfrm>
          <a:ln/>
        </p:spPr>
      </p:sp>
      <p:sp>
        <p:nvSpPr>
          <p:cNvPr id="61444" name="Rectangle 5"/>
          <p:cNvSpPr>
            <a:spLocks noGrp="1" noChangeArrowheads="1"/>
          </p:cNvSpPr>
          <p:nvPr>
            <p:ph type="body" idx="1"/>
          </p:nvPr>
        </p:nvSpPr>
        <p:spPr>
          <a:xfrm>
            <a:off x="701678" y="4416428"/>
            <a:ext cx="5699125" cy="320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Omega-3s and the Heart</a:t>
            </a:r>
            <a:r>
              <a:rPr lang="en-US" sz="1100" dirty="0" smtClean="0">
                <a:latin typeface="Tw Cen MT" panose="020B0602020104020603" pitchFamily="34" charset="0"/>
              </a:rPr>
              <a:t> (slide 26</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In 2006, Harvard researchers determined that eating 250 milligrams a day of EPA and DHA from either fish or fish oil supplements helped reduce the risk of dying from a heart attack by 36%. Omega-3s stabilize each individual heart muscle cell so that during a heart attack it is less likely to beat out of rhythm, which is called arrhythmia. This can be fatal because it impairs the heart’s ability to pump blood throughout the body.</a:t>
            </a:r>
          </a:p>
          <a:p>
            <a:pPr>
              <a:spcBef>
                <a:spcPts val="0"/>
              </a:spcBef>
            </a:pPr>
            <a:endParaRPr lang="en-US" sz="1100" dirty="0">
              <a:latin typeface="Tw Cen MT" panose="020B0602020104020603" pitchFamily="34" charset="0"/>
            </a:endParaRPr>
          </a:p>
          <a:p>
            <a:pPr>
              <a:spcBef>
                <a:spcPts val="0"/>
              </a:spcBef>
            </a:pPr>
            <a:r>
              <a:rPr lang="en-US" sz="1100" dirty="0" smtClean="0">
                <a:latin typeface="Tw Cen MT" panose="020B0602020104020603" pitchFamily="34" charset="0"/>
              </a:rPr>
              <a:t>Research continues to confirm that eating seafood twice a week is the best advice for good health.</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There is consistent evidence supporting risk reduction of CV.</a:t>
            </a:r>
          </a:p>
          <a:p>
            <a:pPr>
              <a:spcBef>
                <a:spcPts val="0"/>
              </a:spcBef>
            </a:pPr>
            <a:endParaRPr lang="en-US" sz="1100" dirty="0">
              <a:latin typeface="Tw Cen MT" panose="020B0602020104020603" pitchFamily="34" charset="0"/>
            </a:endParaRPr>
          </a:p>
          <a:p>
            <a:pPr>
              <a:spcBef>
                <a:spcPts val="0"/>
              </a:spcBef>
            </a:pPr>
            <a:r>
              <a:rPr lang="en-US" sz="1100" dirty="0" smtClean="0">
                <a:latin typeface="Tw Cen MT" panose="020B0602020104020603" pitchFamily="34" charset="0"/>
              </a:rPr>
              <a:t>Remember, the quality of fish that you consume is important. Lesson 4 will address the difference between fried fish and baked fish or fish with lots of breading and deep fat fried as opposed to a plain fillet prepared at home</a:t>
            </a:r>
            <a:r>
              <a:rPr lang="en-US" sz="1100" dirty="0" smtClean="0">
                <a:latin typeface="Tw Cen MT" panose="020B0602020104020603" pitchFamily="34" charset="0"/>
              </a:rPr>
              <a:t>.</a:t>
            </a:r>
            <a:endParaRPr lang="en-US" sz="1100" dirty="0" smtClean="0">
              <a:latin typeface="Tw Cen MT" panose="020B0602020104020603"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87C1AB9D-9B58-44A1-A8E6-502CB91D1314}" type="slidenum">
              <a:rPr lang="en-US" smtClean="0">
                <a:latin typeface="Arial" charset="0"/>
              </a:rPr>
              <a:pPr eaLnBrk="1" hangingPunct="1"/>
              <a:t>27</a:t>
            </a:fld>
            <a:endParaRPr lang="en-US" dirty="0" smtClean="0">
              <a:latin typeface="Arial" charset="0"/>
            </a:endParaRPr>
          </a:p>
        </p:txBody>
      </p:sp>
      <p:sp>
        <p:nvSpPr>
          <p:cNvPr id="62467" name="Rectangle 2"/>
          <p:cNvSpPr>
            <a:spLocks noGrp="1" noRot="1" noChangeAspect="1" noChangeArrowheads="1" noTextEdit="1"/>
          </p:cNvSpPr>
          <p:nvPr>
            <p:ph type="sldImg"/>
          </p:nvPr>
        </p:nvSpPr>
        <p:spPr>
          <a:xfrm>
            <a:off x="1184275" y="696913"/>
            <a:ext cx="4645025" cy="3484562"/>
          </a:xfrm>
          <a:ln/>
        </p:spPr>
      </p:sp>
      <p:sp>
        <p:nvSpPr>
          <p:cNvPr id="62468" name="Rectangle 3"/>
          <p:cNvSpPr>
            <a:spLocks noGrp="1" noChangeArrowheads="1"/>
          </p:cNvSpPr>
          <p:nvPr>
            <p:ph type="body" idx="1"/>
          </p:nvPr>
        </p:nvSpPr>
        <p:spPr>
          <a:xfrm>
            <a:off x="701675" y="4418013"/>
            <a:ext cx="5622926" cy="4725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b="1" dirty="0">
                <a:latin typeface="Tw Cen MT" panose="020B0602020104020603" pitchFamily="34" charset="0"/>
              </a:rPr>
              <a:t>Other Benefits of Omega-3 Fatty Acids </a:t>
            </a:r>
            <a:r>
              <a:rPr lang="en-US" sz="1100" dirty="0">
                <a:latin typeface="Tw Cen MT" panose="020B0602020104020603" pitchFamily="34" charset="0"/>
              </a:rPr>
              <a:t>(slide </a:t>
            </a:r>
            <a:r>
              <a:rPr lang="en-US" sz="1100" dirty="0" smtClean="0">
                <a:latin typeface="Tw Cen MT" panose="020B0602020104020603" pitchFamily="34" charset="0"/>
              </a:rPr>
              <a:t>27</a:t>
            </a:r>
            <a:r>
              <a:rPr lang="en-US" sz="1100" dirty="0" smtClean="0">
                <a:latin typeface="Tw Cen MT" panose="020B0602020104020603" pitchFamily="34" charset="0"/>
              </a:rPr>
              <a:t>)</a:t>
            </a:r>
          </a:p>
          <a:p>
            <a:endParaRPr lang="en-US" sz="1100" dirty="0">
              <a:latin typeface="Tw Cen MT" panose="020B0602020104020603" pitchFamily="34" charset="0"/>
            </a:endParaRPr>
          </a:p>
          <a:p>
            <a:r>
              <a:rPr lang="en-US" sz="1100" dirty="0">
                <a:latin typeface="Tw Cen MT" panose="020B0602020104020603" pitchFamily="34" charset="0"/>
              </a:rPr>
              <a:t>Omega-3 fatty acids act at the synovium, a one-cell-thick layer of tissue that encapsulates joints and feeds nutrients to cartilage. Omega-3s decrease the production of inflammatory proteins called cytokines. Cytokines play a role in stripping cartilage and eroding the bone. While omega-3s have not been proven to stop the progression of rheumatoid arthritis, researchers have found those who consume EPA and DHA have fewer tender joints and decreased stiffness.</a:t>
            </a:r>
          </a:p>
          <a:p>
            <a:endParaRPr lang="en-US" sz="1100" dirty="0">
              <a:latin typeface="Tw Cen MT" panose="020B0602020104020603" pitchFamily="34" charset="0"/>
            </a:endParaRPr>
          </a:p>
          <a:p>
            <a:r>
              <a:rPr lang="en-US" sz="1100" dirty="0">
                <a:latin typeface="Tw Cen MT" panose="020B0602020104020603" pitchFamily="34" charset="0"/>
              </a:rPr>
              <a:t>Studies in which scientists compared fish intake across several countries have concluded rates of clinical depression, bipolar disorder, and postpartum depression are nearly 30 to 50 times greater in countries having low fish consumption. Omega-3s may offer mood-enhancing effects even in those who aren’t diagnosed with mental illness. Researchers have observed that people having higher levels of EPA and DHA were less likely to report feeling blue, even when measured against a normative range of depressive symptoms. EPA and DHA may improve brain cell composition and neurotransmitter function, which is dysfunctional in people who are clinically depressed.</a:t>
            </a:r>
          </a:p>
          <a:p>
            <a:endParaRPr lang="en-US" sz="1100" dirty="0">
              <a:latin typeface="Tw Cen MT" panose="020B0602020104020603" pitchFamily="34" charset="0"/>
            </a:endParaRPr>
          </a:p>
          <a:p>
            <a:r>
              <a:rPr lang="en-US" sz="1100" dirty="0">
                <a:latin typeface="Tw Cen MT" panose="020B0602020104020603" pitchFamily="34" charset="0"/>
              </a:rPr>
              <a:t>Studies are showing people who eat fish two to three times a week are about half as likely to experience age-related cognitive decline, including Alzheimer’s disease. Experts believe inflammation in the memory center of the brain may play a role in Alzheimer’s disease. Excessive plaque builds up in Alzheimer’s patients. As a result, brain cells die. Reducing the inflammatory status may help prevent progression of the disease. Omega-3s produce more anti-inflammatory eicosanoids.</a:t>
            </a:r>
          </a:p>
          <a:p>
            <a:endParaRPr lang="en-US" sz="1100" dirty="0">
              <a:latin typeface="Tw Cen MT" panose="020B0602020104020603" pitchFamily="34" charset="0"/>
            </a:endParaRPr>
          </a:p>
          <a:p>
            <a:r>
              <a:rPr lang="en-US" sz="1100" dirty="0">
                <a:latin typeface="Tw Cen MT" panose="020B0602020104020603" pitchFamily="34" charset="0"/>
              </a:rPr>
              <a:t>Some evidence indicates omega-3s may help decrease the severity of asthma. Asthma is caused by inflammation in the airways, and omega-3s may help suppress that inflammation</a:t>
            </a:r>
            <a:r>
              <a:rPr lang="en-US" sz="1100" dirty="0" smtClean="0">
                <a:latin typeface="Tw Cen MT" panose="020B0602020104020603" pitchFamily="34" charset="0"/>
              </a:rPr>
              <a:t>.</a:t>
            </a:r>
            <a:endParaRPr lang="en-US" sz="1100" dirty="0">
              <a:latin typeface="Tw Cen MT" panose="020B0602020104020603"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490E0E16-C9B4-437B-8100-B47086690488}" type="slidenum">
              <a:rPr lang="en-US" smtClean="0">
                <a:latin typeface="Arial" charset="0"/>
              </a:rPr>
              <a:pPr eaLnBrk="1" hangingPunct="1"/>
              <a:t>28</a:t>
            </a:fld>
            <a:endParaRPr lang="en-US" dirty="0" smtClean="0">
              <a:latin typeface="Arial" charset="0"/>
            </a:endParaRPr>
          </a:p>
        </p:txBody>
      </p:sp>
      <p:sp>
        <p:nvSpPr>
          <p:cNvPr id="63491" name="Rectangle 2"/>
          <p:cNvSpPr>
            <a:spLocks noGrp="1" noRot="1" noChangeAspect="1" noChangeArrowheads="1" noTextEdit="1"/>
          </p:cNvSpPr>
          <p:nvPr>
            <p:ph type="sldImg"/>
          </p:nvPr>
        </p:nvSpPr>
        <p:spPr>
          <a:xfrm>
            <a:off x="1184275" y="696913"/>
            <a:ext cx="4645025" cy="3484562"/>
          </a:xfrm>
          <a:ln/>
        </p:spPr>
      </p:sp>
      <p:sp>
        <p:nvSpPr>
          <p:cNvPr id="63492" name="Rectangle 3"/>
          <p:cNvSpPr>
            <a:spLocks noGrp="1" noChangeArrowheads="1"/>
          </p:cNvSpPr>
          <p:nvPr>
            <p:ph type="body" idx="1"/>
          </p:nvPr>
        </p:nvSpPr>
        <p:spPr>
          <a:xfrm>
            <a:off x="701675" y="4418016"/>
            <a:ext cx="5607050" cy="51069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a:latin typeface="Tw Cen MT" panose="020B0602020104020603" pitchFamily="34" charset="0"/>
              </a:rPr>
              <a:t>Omega-3s and Diabetes </a:t>
            </a:r>
            <a:r>
              <a:rPr lang="en-US" sz="1100" dirty="0">
                <a:latin typeface="Tw Cen MT" panose="020B0602020104020603" pitchFamily="34" charset="0"/>
              </a:rPr>
              <a:t>(slide </a:t>
            </a:r>
            <a:r>
              <a:rPr lang="en-US" sz="1100" dirty="0" smtClean="0">
                <a:latin typeface="Tw Cen MT" panose="020B0602020104020603" pitchFamily="34" charset="0"/>
              </a:rPr>
              <a:t>28</a:t>
            </a:r>
            <a:r>
              <a:rPr lang="en-US" sz="1100" dirty="0" smtClean="0">
                <a:latin typeface="Tw Cen MT" panose="020B0602020104020603" pitchFamily="34" charset="0"/>
              </a:rPr>
              <a:t>)</a:t>
            </a:r>
          </a:p>
          <a:p>
            <a:pPr>
              <a:spcBef>
                <a:spcPts val="0"/>
              </a:spcBef>
            </a:pPr>
            <a:endParaRPr lang="en-US" sz="1100" dirty="0">
              <a:latin typeface="Tw Cen MT" panose="020B0602020104020603" pitchFamily="34" charset="0"/>
            </a:endParaRPr>
          </a:p>
          <a:p>
            <a:pPr>
              <a:spcBef>
                <a:spcPts val="0"/>
              </a:spcBef>
            </a:pPr>
            <a:r>
              <a:rPr lang="en-US" sz="1100" dirty="0">
                <a:latin typeface="Tw Cen MT" panose="020B0602020104020603" pitchFamily="34" charset="0"/>
              </a:rPr>
              <a:t>Diabetes is a chronic disease in which the body is either unable to produce insulin or incapable of using insulin effectively. In the onset of diabetes, omega-3s may keep the immune system in check, reducing the likelihood the body’s insulin-producing cells will self-destruct.</a:t>
            </a:r>
          </a:p>
          <a:p>
            <a:pPr>
              <a:spcBef>
                <a:spcPts val="0"/>
              </a:spcBef>
            </a:pPr>
            <a:endParaRPr lang="en-US" sz="1100" dirty="0">
              <a:latin typeface="Tw Cen MT" panose="020B0602020104020603" pitchFamily="34" charset="0"/>
            </a:endParaRPr>
          </a:p>
          <a:p>
            <a:pPr>
              <a:spcBef>
                <a:spcPts val="0"/>
              </a:spcBef>
            </a:pPr>
            <a:r>
              <a:rPr lang="en-US" sz="1100" dirty="0">
                <a:latin typeface="Tw Cen MT" panose="020B0602020104020603" pitchFamily="34" charset="0"/>
              </a:rPr>
              <a:t>In noninsulin-dependent (type II) diabetes, a low level of DHA is associated with increased insulin resistance. The body is able to produce sufficient insulin, but the tissue is resistant to insulin activity. Regular consumption of a diet high in omega-3 fatty acids may help control blood sugar in these cases.</a:t>
            </a:r>
          </a:p>
          <a:p>
            <a:pPr>
              <a:spcBef>
                <a:spcPts val="0"/>
              </a:spcBef>
            </a:pPr>
            <a:endParaRPr lang="en-US" sz="1100" dirty="0">
              <a:latin typeface="Tw Cen MT" panose="020B0602020104020603" pitchFamily="34" charset="0"/>
            </a:endParaRPr>
          </a:p>
          <a:p>
            <a:pPr>
              <a:spcBef>
                <a:spcPts val="0"/>
              </a:spcBef>
            </a:pPr>
            <a:r>
              <a:rPr lang="en-US" sz="1100" dirty="0">
                <a:latin typeface="Tw Cen MT" panose="020B0602020104020603" pitchFamily="34" charset="0"/>
              </a:rPr>
              <a:t>As for the complications of diabetes, omega-3s may help to slow the development and progression of cardiovascular disease, the most common and serious complication of diabetes. Omega-3 fatty acids may also delay the onset of kidney and nerve complications or may control their progression.</a:t>
            </a:r>
          </a:p>
          <a:p>
            <a:pPr>
              <a:spcBef>
                <a:spcPts val="0"/>
              </a:spcBef>
            </a:pPr>
            <a:endParaRPr lang="en-US" sz="1100" dirty="0">
              <a:latin typeface="Tw Cen MT" panose="020B0602020104020603" pitchFamily="34" charset="0"/>
            </a:endParaRPr>
          </a:p>
          <a:p>
            <a:pPr>
              <a:spcBef>
                <a:spcPts val="0"/>
              </a:spcBef>
            </a:pPr>
            <a:r>
              <a:rPr lang="en-US" sz="1100" dirty="0">
                <a:latin typeface="Tw Cen MT" panose="020B0602020104020603" pitchFamily="34" charset="0"/>
              </a:rPr>
              <a:t>Diabetes and heart disease management require a combined strategy. Omega-3s have a favorable effect on heart disease risk factors such as platelet aggregation (responsible for the stickiness of the blood), high blood pressure, and metabolism of plasma lipoproteins (blood fats). Omega-3 fatty acids change the critical balance of lipoproteins, thus reducing the low-density lipoproteins (LDL) and the very low density lipoproteins (VLDL) that deposit cholesterol along the artery wall. The omega-3 fatty acids also lower the levels of blood triglycerides, another type of fat involved in heart disease.</a:t>
            </a:r>
          </a:p>
          <a:p>
            <a:pPr>
              <a:spcBef>
                <a:spcPts val="0"/>
              </a:spcBef>
            </a:pPr>
            <a:endParaRPr lang="en-US" sz="1100" dirty="0">
              <a:latin typeface="Tw Cen MT" panose="020B0602020104020603" pitchFamily="34" charset="0"/>
            </a:endParaRPr>
          </a:p>
          <a:p>
            <a:pPr>
              <a:spcBef>
                <a:spcPts val="0"/>
              </a:spcBef>
            </a:pPr>
            <a:r>
              <a:rPr lang="en-US" sz="1100" dirty="0">
                <a:latin typeface="Tw Cen MT" panose="020B0602020104020603" pitchFamily="34" charset="0"/>
              </a:rPr>
              <a:t>People who have diabetes need to be careful when supplementing with omega-3 fish oil capsules, which may result in increased levels of blood sugar.</a:t>
            </a:r>
          </a:p>
          <a:p>
            <a:pPr>
              <a:spcBef>
                <a:spcPts val="0"/>
              </a:spcBef>
            </a:pPr>
            <a:endParaRPr lang="en-US" sz="1100" dirty="0">
              <a:latin typeface="Tw Cen MT" panose="020B0602020104020603" pitchFamily="34" charset="0"/>
            </a:endParaRPr>
          </a:p>
          <a:p>
            <a:pPr>
              <a:spcBef>
                <a:spcPts val="0"/>
              </a:spcBef>
            </a:pPr>
            <a:r>
              <a:rPr lang="en-US" sz="1100" dirty="0">
                <a:latin typeface="Tw Cen MT" panose="020B0602020104020603" pitchFamily="34" charset="0"/>
              </a:rPr>
              <a:t>Researchers continue to look at the possible role of omega-3 fatty acids in the prevention and control of diabetes.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F2C61DDA-4EFF-496C-B426-DD64F07A5640}" type="slidenum">
              <a:rPr lang="en-US" smtClean="0">
                <a:latin typeface="Arial" charset="0"/>
              </a:rPr>
              <a:pPr eaLnBrk="1" hangingPunct="1"/>
              <a:t>29</a:t>
            </a:fld>
            <a:endParaRPr lang="en-US" dirty="0" smtClean="0">
              <a:latin typeface="Arial" charset="0"/>
            </a:endParaRPr>
          </a:p>
        </p:txBody>
      </p:sp>
      <p:sp>
        <p:nvSpPr>
          <p:cNvPr id="64515" name="Rectangle 2"/>
          <p:cNvSpPr>
            <a:spLocks noGrp="1" noRot="1" noChangeAspect="1" noChangeArrowheads="1" noTextEdit="1"/>
          </p:cNvSpPr>
          <p:nvPr>
            <p:ph type="sldImg"/>
          </p:nvPr>
        </p:nvSpPr>
        <p:spPr>
          <a:xfrm>
            <a:off x="1184275" y="696913"/>
            <a:ext cx="4645025" cy="3484562"/>
          </a:xfrm>
          <a:ln/>
        </p:spPr>
      </p:sp>
      <p:sp>
        <p:nvSpPr>
          <p:cNvPr id="64516" name="Rectangle 3"/>
          <p:cNvSpPr>
            <a:spLocks noGrp="1" noChangeArrowheads="1"/>
          </p:cNvSpPr>
          <p:nvPr>
            <p:ph type="body" idx="1"/>
          </p:nvPr>
        </p:nvSpPr>
        <p:spPr>
          <a:xfrm>
            <a:off x="701675" y="4418016"/>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Omega-3s and Cancer </a:t>
            </a:r>
            <a:r>
              <a:rPr lang="en-US" sz="1100" dirty="0" smtClean="0">
                <a:latin typeface="Tw Cen MT" panose="020B0602020104020603" pitchFamily="34" charset="0"/>
              </a:rPr>
              <a:t>(slide 29</a:t>
            </a:r>
            <a:r>
              <a:rPr lang="en-US" sz="1100" dirty="0" smtClean="0">
                <a:latin typeface="Tw Cen MT" panose="020B0602020104020603" pitchFamily="34" charset="0"/>
              </a:rPr>
              <a: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Cancer is the second most common cause of death in the U.S.—second only to heart disease. Cancer refers to a group of diseases in which body cells multiply and spread uncontrollably. Most of the research on omega-3 fatty acids and cancer has been done in animal studies. Some recent studies have been done in humans. Although the research is incomplete, there is a strong suspicion omega-3 fatty acids may play a protective role in each stage of cancer development.</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At the onset of cancer, damage of cellular DNA allows initiation of tumor cells. If the damage is repaired before the cell multiplies, no tumor will occur. Omega-3 fatty acids may help unhealthy cells resist damage by tumor-producing cells. More studies are being done on how omega-3s help unhealthy cells.</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During the multiplication of cells, when the cell with damaged DNA reproduces, it duplicates the damage. If unchecked, the multiplying cells can develop into a tumor. Omega-3 fatty acids may interfere with tumor growth. </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When cancer cells spread, the tumors can then keep growing and invade vulnerable tissues. Omega-3s may inhibit the spread of the tumor throughout the body.</a:t>
            </a:r>
          </a:p>
          <a:p>
            <a:pPr>
              <a:spcBef>
                <a:spcPts val="0"/>
              </a:spcBef>
            </a:pPr>
            <a:endParaRPr lang="en-US" sz="1100" dirty="0" smtClean="0">
              <a:latin typeface="Tw Cen MT" panose="020B0602020104020603"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CADF2535-5259-4DCA-B9C5-FE542389B84F}" type="slidenum">
              <a:rPr lang="en-US" smtClean="0">
                <a:latin typeface="Arial" charset="0"/>
              </a:rPr>
              <a:pPr eaLnBrk="1" hangingPunct="1"/>
              <a:t>3</a:t>
            </a:fld>
            <a:endParaRPr lang="en-US" dirty="0" smtClean="0">
              <a:latin typeface="Arial" charset="0"/>
            </a:endParaRPr>
          </a:p>
        </p:txBody>
      </p:sp>
      <p:sp>
        <p:nvSpPr>
          <p:cNvPr id="48131" name="Rectangle 2"/>
          <p:cNvSpPr>
            <a:spLocks noGrp="1" noRot="1" noChangeAspect="1" noChangeArrowheads="1" noTextEdit="1"/>
          </p:cNvSpPr>
          <p:nvPr>
            <p:ph type="sldImg"/>
          </p:nvPr>
        </p:nvSpPr>
        <p:spPr>
          <a:xfrm>
            <a:off x="1184275" y="696913"/>
            <a:ext cx="4645025" cy="3484562"/>
          </a:xfrm>
          <a:ln/>
        </p:spPr>
      </p:sp>
      <p:sp>
        <p:nvSpPr>
          <p:cNvPr id="48132" name="Rectangle 3"/>
          <p:cNvSpPr>
            <a:spLocks noGrp="1" noChangeArrowheads="1"/>
          </p:cNvSpPr>
          <p:nvPr>
            <p:ph type="body" idx="1"/>
          </p:nvPr>
        </p:nvSpPr>
        <p:spPr>
          <a:xfrm>
            <a:off x="701675" y="4418016"/>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b="1" dirty="0" smtClean="0">
                <a:latin typeface="Tw Cen MT" panose="020B0602020104020603" pitchFamily="34" charset="0"/>
              </a:rPr>
              <a:t>Lesson 2 Goals</a:t>
            </a:r>
            <a:r>
              <a:rPr lang="en-US" sz="1100" b="1" baseline="0" dirty="0" smtClean="0">
                <a:latin typeface="Tw Cen MT" panose="020B0602020104020603" pitchFamily="34" charset="0"/>
              </a:rPr>
              <a:t> </a:t>
            </a:r>
            <a:r>
              <a:rPr lang="en-US" sz="1100" dirty="0" smtClean="0">
                <a:latin typeface="Tw Cen MT" panose="020B0602020104020603" pitchFamily="34" charset="0"/>
              </a:rPr>
              <a:t>(slide 3)</a:t>
            </a:r>
          </a:p>
          <a:p>
            <a:endParaRPr lang="en-US" sz="1100" dirty="0" smtClean="0">
              <a:latin typeface="Tw Cen MT" panose="020B0602020104020603" pitchFamily="34" charset="0"/>
            </a:endParaRPr>
          </a:p>
          <a:p>
            <a:r>
              <a:rPr lang="en-US" sz="1100" dirty="0" smtClean="0">
                <a:latin typeface="Tw Cen MT" panose="020B0602020104020603" pitchFamily="34" charset="0"/>
              </a:rPr>
              <a:t>The goal of lesson 2 is to learn about the health benefits of eating seafood.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11433FF6-150F-4276-8E70-1D18D4EBD994}" type="slidenum">
              <a:rPr lang="en-US" smtClean="0">
                <a:latin typeface="Arial" charset="0"/>
              </a:rPr>
              <a:pPr eaLnBrk="1" hangingPunct="1"/>
              <a:t>30</a:t>
            </a:fld>
            <a:endParaRPr lang="en-US" dirty="0" smtClean="0">
              <a:latin typeface="Arial" charset="0"/>
            </a:endParaRPr>
          </a:p>
        </p:txBody>
      </p:sp>
      <p:sp>
        <p:nvSpPr>
          <p:cNvPr id="65539" name="Rectangle 2"/>
          <p:cNvSpPr>
            <a:spLocks noGrp="1" noRot="1" noChangeAspect="1" noChangeArrowheads="1" noTextEdit="1"/>
          </p:cNvSpPr>
          <p:nvPr>
            <p:ph type="sldImg"/>
          </p:nvPr>
        </p:nvSpPr>
        <p:spPr>
          <a:xfrm>
            <a:off x="1219200" y="685800"/>
            <a:ext cx="4643438" cy="3484563"/>
          </a:xfrm>
          <a:ln/>
        </p:spPr>
      </p:sp>
      <p:sp>
        <p:nvSpPr>
          <p:cNvPr id="65540" name="Rectangle 3"/>
          <p:cNvSpPr>
            <a:spLocks noGrp="1" noChangeArrowheads="1"/>
          </p:cNvSpPr>
          <p:nvPr>
            <p:ph type="body" idx="1"/>
          </p:nvPr>
        </p:nvSpPr>
        <p:spPr>
          <a:xfrm>
            <a:off x="685801" y="4267202"/>
            <a:ext cx="5638800" cy="44957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en-US" sz="1100" b="1" dirty="0">
                <a:latin typeface="Tw Cen MT" panose="020B0602020104020603" pitchFamily="34" charset="0"/>
              </a:rPr>
              <a:t>Omega-3s in Pregnancy and Infancy </a:t>
            </a:r>
            <a:r>
              <a:rPr lang="en-US" sz="1100" dirty="0">
                <a:latin typeface="Tw Cen MT" panose="020B0602020104020603" pitchFamily="34" charset="0"/>
              </a:rPr>
              <a:t>(slide </a:t>
            </a:r>
            <a:r>
              <a:rPr lang="en-US" sz="1100" dirty="0" smtClean="0">
                <a:latin typeface="Tw Cen MT" panose="020B0602020104020603" pitchFamily="34" charset="0"/>
              </a:rPr>
              <a:t>30)</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Omega-3s are essential for early human development. During pregnancy the fetal brain, nervous system, and eye tissues accumulate docosahexaenoic (DHA), one of the omega-3 fatty acids. Essential fatty acids, particularly DHA, are needed for cell membranes. DHA comprises approximately 40% of the polyunsaturated fatty acid content in the cell membranes in the brain and 60% of the cell membranes in the retina. It is transferred from the mother to the fetus at a high rate during the last trimester of pregnancy. It is evident from a number of studies that an adequate supply of DHA is needed for brain growth and functional development of infants. DHA levels depend upon the mother’s diet during pregnancy.</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The requirement for omega-3 fatty acids in pregnancy has not been established. However, a pregnant woman can provide her developing fetus with significant DHA by eating seafood twice a week.</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Infants born before 32 weeks gestation have lower body supplies of DHA. These infants can catch up if they are fed breast milk or a formula supplemented with DHA.</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During the first 3 months of life, DHA concentrations increase three to five times. DHA accumulation in the brain continues through the first 2 years of life. Human milk is the only infant food that provides significant and available forms of omega-3 fatty acids. The DHA content of breast milk is greatly influenced by the mother’s diet. Women who consume seafood have more DHA in their breast milk.</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Breastfed infants have a higher DHA level in the brain and red blood cells. They are likely to have enhanced neural development compared with formula-fed infants. One study indicates infants need a continuous supply of DHA. Infants breastfed for a shorter period (less than 16 weeks), show poorer visual acuity scores than those receiving DHA, either from breast milk or fish oil.</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A study published in the July 2004 edition of the </a:t>
            </a:r>
            <a:r>
              <a:rPr lang="en-US" sz="1100" i="1" dirty="0">
                <a:latin typeface="Tw Cen MT" panose="020B0602020104020603" pitchFamily="34" charset="0"/>
              </a:rPr>
              <a:t>Journal of Epidemiology</a:t>
            </a:r>
            <a:r>
              <a:rPr lang="en-US" sz="1100" dirty="0">
                <a:latin typeface="Tw Cen MT" panose="020B0602020104020603" pitchFamily="34" charset="0"/>
              </a:rPr>
              <a:t> assessed the fish intake of more than 7,400 mothers in the United Kingdom. It found those who ate fish regularly during pregnancy had children showing better language and communication skills by the age of 18 months.</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Other research has backed up a connection between omega-3s and attention deficit hyperactivity disorder (ADHD). A study first reported in 1995 linked ADHD to a deficiency of omega-3. Children deficient in omega-3 oils may be more likely to have behavioral and learning problems, such as ADHD.</a:t>
            </a:r>
          </a:p>
          <a:p>
            <a:pPr>
              <a:lnSpc>
                <a:spcPct val="100000"/>
              </a:lnSpc>
              <a:spcBef>
                <a:spcPts val="0"/>
              </a:spcBef>
            </a:pPr>
            <a:endParaRPr lang="en-US" sz="1100" dirty="0">
              <a:latin typeface="Tw Cen MT" panose="020B0602020104020603"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96FF42EC-375F-4DFA-A321-F80EA29826A2}" type="slidenum">
              <a:rPr lang="en-US" smtClean="0">
                <a:latin typeface="Arial" charset="0"/>
              </a:rPr>
              <a:pPr eaLnBrk="1" hangingPunct="1"/>
              <a:t>31</a:t>
            </a:fld>
            <a:endParaRPr lang="en-US" dirty="0" smtClean="0">
              <a:latin typeface="Arial" charset="0"/>
            </a:endParaRPr>
          </a:p>
        </p:txBody>
      </p:sp>
      <p:sp>
        <p:nvSpPr>
          <p:cNvPr id="78851" name="Rectangle 2"/>
          <p:cNvSpPr>
            <a:spLocks noGrp="1" noRot="1" noChangeAspect="1" noChangeArrowheads="1" noTextEdit="1"/>
          </p:cNvSpPr>
          <p:nvPr>
            <p:ph type="sldImg"/>
          </p:nvPr>
        </p:nvSpPr>
        <p:spPr>
          <a:xfrm>
            <a:off x="1184275" y="696913"/>
            <a:ext cx="4645025" cy="3484562"/>
          </a:xfrm>
          <a:ln/>
        </p:spPr>
      </p:sp>
      <p:sp>
        <p:nvSpPr>
          <p:cNvPr id="78852" name="Rectangle 3"/>
          <p:cNvSpPr>
            <a:spLocks noGrp="1" noChangeArrowheads="1"/>
          </p:cNvSpPr>
          <p:nvPr>
            <p:ph type="body" idx="1"/>
          </p:nvPr>
        </p:nvSpPr>
        <p:spPr>
          <a:xfrm>
            <a:off x="701675" y="4418016"/>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en-US" sz="1100" b="1" dirty="0" smtClean="0">
                <a:latin typeface="Tw Cen MT" panose="020B0602020104020603" pitchFamily="34" charset="0"/>
              </a:rPr>
              <a:t>Sodium Content</a:t>
            </a:r>
            <a:r>
              <a:rPr lang="en-US" sz="1100" b="1" baseline="0" dirty="0" smtClean="0">
                <a:latin typeface="Tw Cen MT" panose="020B0602020104020603" pitchFamily="34" charset="0"/>
              </a:rPr>
              <a:t> </a:t>
            </a:r>
            <a:r>
              <a:rPr lang="en-US" sz="1100" dirty="0" smtClean="0">
                <a:latin typeface="Tw Cen MT" panose="020B0602020104020603" pitchFamily="34" charset="0"/>
              </a:rPr>
              <a:t>(slide 31)</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The U.S. FDA and the Institute of Medicine suggest lowering sodium intake in the diet for better health.  In 2010, the U.S. Dietary Guidelines Advisory Committee lowered the suggested daily intake of sodium from 2300 milligrams per day to 1500 milligrams per day. Sodium has been identified as a nutrient that we need to reduce in our diets.</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Excessive sodium consumption has been linked to high blood pressure (hypertension), which is a risk factor for heart attacks and stroke. </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Sodium in raw seafood is naturally low, but can increase rapidly during processing and preparation.  Processed foods that have higher levels of sodium include those that are canned, smoked/dried, and kippered.   Even the species having the highest sodium levels contain less than 110 milligrams per 3-ounce cooked portion, which is less than 5% of the daily recommended maximum sodium intake of 2,400 milligrams. Shellfish usually contain more sodium, approximately 200-330 milligrams per 3-ounce cooked serving.</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For lower sodium and fat counts, purchase water-packed varieties of canned fish such as salmon or tuna instead of those packed in oil. Then rinse them well. Check the label; many times sodium is added to cans of seafood, and oil will add fat. Refer to “Seafood Nutrition Facts” for more information.</a:t>
            </a:r>
            <a:endParaRPr lang="en-US" sz="1100" dirty="0">
              <a:latin typeface="Tw Cen MT" panose="020B0602020104020603"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6894AF9D-B1C9-45E3-82F1-28754C828970}" type="slidenum">
              <a:rPr lang="en-US" smtClean="0">
                <a:latin typeface="Arial" charset="0"/>
              </a:rPr>
              <a:pPr eaLnBrk="1" hangingPunct="1"/>
              <a:t>32</a:t>
            </a:fld>
            <a:endParaRPr lang="en-US" dirty="0" smtClean="0">
              <a:latin typeface="Arial" charset="0"/>
            </a:endParaRPr>
          </a:p>
        </p:txBody>
      </p:sp>
      <p:sp>
        <p:nvSpPr>
          <p:cNvPr id="79875" name="Rectangle 2"/>
          <p:cNvSpPr>
            <a:spLocks noGrp="1" noRot="1" noChangeAspect="1" noChangeArrowheads="1" noTextEdit="1"/>
          </p:cNvSpPr>
          <p:nvPr>
            <p:ph type="sldImg"/>
          </p:nvPr>
        </p:nvSpPr>
        <p:spPr>
          <a:xfrm>
            <a:off x="1184275" y="696913"/>
            <a:ext cx="4645025" cy="3484562"/>
          </a:xfrm>
          <a:ln/>
        </p:spPr>
      </p:sp>
      <p:sp>
        <p:nvSpPr>
          <p:cNvPr id="79876" name="Rectangle 3"/>
          <p:cNvSpPr>
            <a:spLocks noGrp="1" noChangeArrowheads="1"/>
          </p:cNvSpPr>
          <p:nvPr>
            <p:ph type="body" idx="1"/>
          </p:nvPr>
        </p:nvSpPr>
        <p:spPr>
          <a:xfrm>
            <a:off x="701675" y="4343400"/>
            <a:ext cx="560705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en-US" sz="1100" b="1" dirty="0">
                <a:latin typeface="Tw Cen MT" panose="020B0602020104020603" pitchFamily="34" charset="0"/>
              </a:rPr>
              <a:t>Vitamin Content </a:t>
            </a:r>
            <a:r>
              <a:rPr lang="en-US" sz="1100" dirty="0" smtClean="0">
                <a:latin typeface="Tw Cen MT" panose="020B0602020104020603" pitchFamily="34" charset="0"/>
              </a:rPr>
              <a:t>(</a:t>
            </a:r>
            <a:r>
              <a:rPr lang="en-US" sz="1100" dirty="0">
                <a:latin typeface="Tw Cen MT" panose="020B0602020104020603" pitchFamily="34" charset="0"/>
              </a:rPr>
              <a:t>slide </a:t>
            </a:r>
            <a:r>
              <a:rPr lang="en-US" sz="1100" dirty="0" smtClean="0">
                <a:latin typeface="Tw Cen MT" panose="020B0602020104020603" pitchFamily="34" charset="0"/>
              </a:rPr>
              <a:t>32)</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Seafood is a natural source of B-complex vitamins, vitamin D and vitamin A (especially in oily fish). The amount of B vitamins in most fish and shellfish is about the same as in many other high-protein foods.</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Niacin helps growth and development and helps maintain our nervous system and gastrointestinal tract. Fish is a good source of niacin.</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Vitamin B12 helps form red blood cells and maintains nerve and gastrointestinal tissues. Fish is a good source of vitamin B12.</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Vitamin B6 promotes production of antibodies and red blood cells. Fish is a good source of vitamin B6.</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Thiamin is present in seafood in fair amounts. Thiamin promotes normal growth and appetite and releases energy from carbohydrates.</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There are two types of vitamins, fat soluble (A</a:t>
            </a:r>
            <a:r>
              <a:rPr lang="en-US" sz="1100" dirty="0" smtClean="0">
                <a:latin typeface="Tw Cen MT" panose="020B0602020104020603" pitchFamily="34" charset="0"/>
              </a:rPr>
              <a:t>, D, E</a:t>
            </a:r>
            <a:r>
              <a:rPr lang="en-US" sz="1100" dirty="0">
                <a:latin typeface="Tw Cen MT" panose="020B0602020104020603" pitchFamily="34" charset="0"/>
              </a:rPr>
              <a:t>, and K) and water soluble (C and the B complex). The fat-soluble vitamins A and D are found in fish liver oils and in small amounts in the fatty tissues of fish. Some of the fattier fish like mackerel and herring can be a good source of vitamin D and some fatty fish like sardines can provide a reasonable amount of vitamin D, but most fish are not considered to be a particularly good source of fat-soluble vitamins. Seafood generally is low in fat, and we usually don’t consume fish liver oils; therefore, seafood is not considered a significant source of the fat-soluble vitamins.</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Little vitamin C is found in seafood.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0E727B4B-449D-4460-942B-FEFD13B62606}" type="slidenum">
              <a:rPr lang="en-US" smtClean="0">
                <a:latin typeface="Arial" charset="0"/>
              </a:rPr>
              <a:pPr eaLnBrk="1" hangingPunct="1"/>
              <a:t>33</a:t>
            </a:fld>
            <a:endParaRPr lang="en-US" dirty="0" smtClean="0">
              <a:latin typeface="Arial" charset="0"/>
            </a:endParaRPr>
          </a:p>
        </p:txBody>
      </p:sp>
      <p:sp>
        <p:nvSpPr>
          <p:cNvPr id="80899" name="Rectangle 2"/>
          <p:cNvSpPr>
            <a:spLocks noGrp="1" noRot="1" noChangeAspect="1" noChangeArrowheads="1" noTextEdit="1"/>
          </p:cNvSpPr>
          <p:nvPr>
            <p:ph type="sldImg"/>
          </p:nvPr>
        </p:nvSpPr>
        <p:spPr>
          <a:xfrm>
            <a:off x="1184275" y="696913"/>
            <a:ext cx="4645025" cy="3484562"/>
          </a:xfrm>
          <a:ln/>
        </p:spPr>
      </p:sp>
      <p:sp>
        <p:nvSpPr>
          <p:cNvPr id="80900" name="Rectangle 3"/>
          <p:cNvSpPr>
            <a:spLocks noGrp="1" noChangeArrowheads="1"/>
          </p:cNvSpPr>
          <p:nvPr>
            <p:ph type="body" idx="1"/>
          </p:nvPr>
        </p:nvSpPr>
        <p:spPr>
          <a:xfrm>
            <a:off x="685801" y="4343400"/>
            <a:ext cx="5638800"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en-US" sz="1100" b="1" dirty="0">
                <a:latin typeface="Tw Cen MT" panose="020B0602020104020603" pitchFamily="34" charset="0"/>
              </a:rPr>
              <a:t>Minerals </a:t>
            </a:r>
            <a:r>
              <a:rPr lang="en-US" sz="1100" dirty="0" smtClean="0">
                <a:latin typeface="Tw Cen MT" panose="020B0602020104020603" pitchFamily="34" charset="0"/>
              </a:rPr>
              <a:t>(</a:t>
            </a:r>
            <a:r>
              <a:rPr lang="en-US" sz="1100" dirty="0">
                <a:latin typeface="Tw Cen MT" panose="020B0602020104020603" pitchFamily="34" charset="0"/>
              </a:rPr>
              <a:t>slide </a:t>
            </a:r>
            <a:r>
              <a:rPr lang="en-US" sz="1100" dirty="0" smtClean="0">
                <a:latin typeface="Tw Cen MT" panose="020B0602020104020603" pitchFamily="34" charset="0"/>
              </a:rPr>
              <a:t>33)</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Seafood is an excellent source of minerals. Dietary intakes of several nutrients – potassium and </a:t>
            </a:r>
            <a:r>
              <a:rPr lang="en-US" sz="1100" dirty="0" smtClean="0">
                <a:latin typeface="Tw Cen MT" panose="020B0602020104020603" pitchFamily="34" charset="0"/>
              </a:rPr>
              <a:t>calcium </a:t>
            </a:r>
            <a:r>
              <a:rPr lang="en-US" sz="1100" dirty="0">
                <a:latin typeface="Tw Cen MT" panose="020B0602020104020603" pitchFamily="34" charset="0"/>
              </a:rPr>
              <a:t>are low enough to be of public health concern for both adults and children.  </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Fish </a:t>
            </a:r>
            <a:r>
              <a:rPr lang="en-US" sz="1100" dirty="0">
                <a:latin typeface="Tw Cen MT" panose="020B0602020104020603" pitchFamily="34" charset="0"/>
              </a:rPr>
              <a:t>are one of the most important sources of </a:t>
            </a:r>
            <a:r>
              <a:rPr lang="en-US" sz="1100" b="1" dirty="0">
                <a:latin typeface="Tw Cen MT" panose="020B0602020104020603" pitchFamily="34" charset="0"/>
              </a:rPr>
              <a:t>calcium</a:t>
            </a:r>
            <a:r>
              <a:rPr lang="en-US" sz="1100" dirty="0">
                <a:latin typeface="Tw Cen MT" panose="020B0602020104020603" pitchFamily="34" charset="0"/>
              </a:rPr>
              <a:t>. The soft bones of small fish such as sardines and smelt and canned varieties such as salmon are especially valuable sources of calcium, providing 180 to 320 milligrams (mg) per </a:t>
            </a:r>
            <a:r>
              <a:rPr lang="en-US" sz="1100" dirty="0" smtClean="0">
                <a:latin typeface="Tw Cen MT" panose="020B0602020104020603" pitchFamily="34" charset="0"/>
              </a:rPr>
              <a:t>3-ounce</a:t>
            </a:r>
            <a:r>
              <a:rPr lang="en-US" sz="1100" baseline="0" dirty="0" smtClean="0">
                <a:latin typeface="Tw Cen MT" panose="020B0602020104020603" pitchFamily="34" charset="0"/>
              </a:rPr>
              <a:t> serving</a:t>
            </a:r>
            <a:r>
              <a:rPr lang="en-US" sz="1100" dirty="0" smtClean="0">
                <a:latin typeface="Tw Cen MT" panose="020B0602020104020603" pitchFamily="34" charset="0"/>
              </a:rPr>
              <a:t> </a:t>
            </a:r>
            <a:r>
              <a:rPr lang="en-US" sz="1100" dirty="0">
                <a:latin typeface="Tw Cen MT" panose="020B0602020104020603" pitchFamily="34" charset="0"/>
              </a:rPr>
              <a:t>(when the bones are eaten): </a:t>
            </a:r>
            <a:endParaRPr lang="en-US" sz="1100" dirty="0" smtClean="0">
              <a:latin typeface="Tw Cen MT" panose="020B0602020104020603" pitchFamily="34" charset="0"/>
            </a:endParaRPr>
          </a:p>
          <a:p>
            <a:pPr>
              <a:lnSpc>
                <a:spcPct val="100000"/>
              </a:lnSpc>
              <a:spcBef>
                <a:spcPts val="0"/>
              </a:spcBef>
            </a:pPr>
            <a:endParaRPr lang="en-US" sz="1100" dirty="0" smtClean="0">
              <a:latin typeface="Tw Cen MT" panose="020B0602020104020603" pitchFamily="34" charset="0"/>
            </a:endParaRPr>
          </a:p>
          <a:p>
            <a:pPr marL="628650" lvl="1" indent="-171450">
              <a:lnSpc>
                <a:spcPct val="100000"/>
              </a:lnSpc>
              <a:spcBef>
                <a:spcPts val="0"/>
              </a:spcBef>
              <a:buFont typeface="Arial" panose="020B0604020202020204" pitchFamily="34" charset="0"/>
              <a:buChar char="•"/>
            </a:pPr>
            <a:r>
              <a:rPr lang="en-US" sz="1100" dirty="0" smtClean="0">
                <a:latin typeface="Tw Cen MT" panose="020B0602020104020603" pitchFamily="34" charset="0"/>
              </a:rPr>
              <a:t>sardines       	325 mg</a:t>
            </a:r>
          </a:p>
          <a:p>
            <a:pPr marL="628650" lvl="1" indent="-171450">
              <a:lnSpc>
                <a:spcPct val="100000"/>
              </a:lnSpc>
              <a:spcBef>
                <a:spcPts val="0"/>
              </a:spcBef>
              <a:buFont typeface="Arial" panose="020B0604020202020204" pitchFamily="34" charset="0"/>
              <a:buChar char="•"/>
            </a:pPr>
            <a:r>
              <a:rPr lang="en-US" sz="1100" dirty="0" smtClean="0">
                <a:latin typeface="Tw Cen MT" panose="020B0602020104020603" pitchFamily="34" charset="0"/>
              </a:rPr>
              <a:t>pink salmon	181 mg</a:t>
            </a:r>
          </a:p>
          <a:p>
            <a:pPr marL="628650" lvl="1" indent="-171450">
              <a:lnSpc>
                <a:spcPct val="100000"/>
              </a:lnSpc>
              <a:spcBef>
                <a:spcPts val="0"/>
              </a:spcBef>
              <a:buFont typeface="Arial" panose="020B0604020202020204" pitchFamily="34" charset="0"/>
              <a:buChar char="•"/>
            </a:pPr>
            <a:r>
              <a:rPr lang="en-US" sz="1100" dirty="0" smtClean="0">
                <a:latin typeface="Tw Cen MT" panose="020B0602020104020603" pitchFamily="34" charset="0"/>
              </a:rPr>
              <a:t>perch 	116 mg</a:t>
            </a:r>
          </a:p>
          <a:p>
            <a:pPr marL="628650" lvl="1" indent="-171450">
              <a:lnSpc>
                <a:spcPct val="100000"/>
              </a:lnSpc>
              <a:spcBef>
                <a:spcPts val="0"/>
              </a:spcBef>
              <a:buFont typeface="Arial" panose="020B0604020202020204" pitchFamily="34" charset="0"/>
              <a:buChar char="•"/>
            </a:pPr>
            <a:r>
              <a:rPr lang="en-US" sz="1100" dirty="0" smtClean="0">
                <a:latin typeface="Tw Cen MT" panose="020B0602020104020603" pitchFamily="34" charset="0"/>
              </a:rPr>
              <a:t>clams	  78 mg</a:t>
            </a:r>
          </a:p>
          <a:p>
            <a:pPr marL="628650" lvl="1" indent="-171450">
              <a:lnSpc>
                <a:spcPct val="100000"/>
              </a:lnSpc>
              <a:spcBef>
                <a:spcPts val="0"/>
              </a:spcBef>
              <a:buFont typeface="Arial" panose="020B0604020202020204" pitchFamily="34" charset="0"/>
              <a:buChar char="•"/>
            </a:pPr>
            <a:r>
              <a:rPr lang="en-US" sz="1100" dirty="0" smtClean="0">
                <a:latin typeface="Tw Cen MT" panose="020B0602020104020603" pitchFamily="34" charset="0"/>
              </a:rPr>
              <a:t>rainbow trout	  73 mg</a:t>
            </a:r>
            <a:endParaRPr lang="en-US" sz="1100" dirty="0">
              <a:latin typeface="Tw Cen MT" panose="020B0602020104020603" pitchFamily="34" charset="0"/>
            </a:endParaRP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Other minerals per 3-ounce serving include:</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b="1" dirty="0" smtClean="0">
                <a:latin typeface="Tw Cen MT" panose="020B0602020104020603" pitchFamily="34" charset="0"/>
              </a:rPr>
              <a:t>Iron</a:t>
            </a:r>
            <a:r>
              <a:rPr lang="en-US" sz="1100" b="0" dirty="0" smtClean="0">
                <a:latin typeface="Tw Cen MT" panose="020B0602020104020603" pitchFamily="34" charset="0"/>
              </a:rPr>
              <a:t>–canned</a:t>
            </a:r>
            <a:r>
              <a:rPr lang="en-US" sz="1100" dirty="0" smtClean="0">
                <a:latin typeface="Tw Cen MT" panose="020B0602020104020603" pitchFamily="34" charset="0"/>
              </a:rPr>
              <a:t> </a:t>
            </a:r>
            <a:r>
              <a:rPr lang="en-US" sz="1100" dirty="0">
                <a:latin typeface="Tw Cen MT" panose="020B0602020104020603" pitchFamily="34" charset="0"/>
              </a:rPr>
              <a:t>clams, 23.8 mg; oysters, 10.2 mg; shrimp, 2.3 mg; also bluefish and shrimp</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b="1" dirty="0">
                <a:latin typeface="Tw Cen MT" panose="020B0602020104020603" pitchFamily="34" charset="0"/>
              </a:rPr>
              <a:t>Zinc</a:t>
            </a:r>
            <a:r>
              <a:rPr lang="en-US" sz="1100" dirty="0">
                <a:latin typeface="Tw Cen MT" panose="020B0602020104020603" pitchFamily="34" charset="0"/>
              </a:rPr>
              <a:t>–oysters are a great source of iron and zinc, which are needed for strong and healthy nails (also, crustaceans)</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b="1" dirty="0">
                <a:latin typeface="Tw Cen MT" panose="020B0602020104020603" pitchFamily="34" charset="0"/>
              </a:rPr>
              <a:t>Copper</a:t>
            </a:r>
            <a:r>
              <a:rPr lang="en-US" sz="1100" dirty="0">
                <a:latin typeface="Tw Cen MT" panose="020B0602020104020603" pitchFamily="34" charset="0"/>
              </a:rPr>
              <a:t>–oysters, crabs, and lobster</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b="1" dirty="0">
                <a:latin typeface="Tw Cen MT" panose="020B0602020104020603" pitchFamily="34" charset="0"/>
              </a:rPr>
              <a:t>Potassium</a:t>
            </a:r>
            <a:r>
              <a:rPr lang="en-US" sz="1100" dirty="0">
                <a:latin typeface="Tw Cen MT" panose="020B0602020104020603" pitchFamily="34" charset="0"/>
              </a:rPr>
              <a:t>–clams, 534 mg; halibut, 490 mg; tuna, 484 mg; cod, 439 mg; also mussels, scallops</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b="1" dirty="0">
                <a:latin typeface="Tw Cen MT" panose="020B0602020104020603" pitchFamily="34" charset="0"/>
              </a:rPr>
              <a:t>Iodine, phosphorus</a:t>
            </a:r>
            <a:r>
              <a:rPr lang="en-US" sz="1100" dirty="0">
                <a:latin typeface="Tw Cen MT" panose="020B0602020104020603" pitchFamily="34" charset="0"/>
              </a:rPr>
              <a:t>, and </a:t>
            </a:r>
            <a:r>
              <a:rPr lang="en-US" sz="1100" b="1" dirty="0">
                <a:latin typeface="Tw Cen MT" panose="020B0602020104020603" pitchFamily="34" charset="0"/>
              </a:rPr>
              <a:t>selenium</a:t>
            </a:r>
            <a:r>
              <a:rPr lang="en-US" sz="1100" dirty="0">
                <a:latin typeface="Tw Cen MT" panose="020B0602020104020603" pitchFamily="34" charset="0"/>
              </a:rPr>
              <a:t>–all seafood in general</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b="1" dirty="0">
                <a:latin typeface="Tw Cen MT" panose="020B0602020104020603" pitchFamily="34" charset="0"/>
              </a:rPr>
              <a:t>Selenium</a:t>
            </a:r>
            <a:r>
              <a:rPr lang="en-US" sz="1100" dirty="0">
                <a:latin typeface="Tw Cen MT" panose="020B0602020104020603" pitchFamily="34" charset="0"/>
              </a:rPr>
              <a:t> works as a potent antioxidant with vitamin E. Selenium is now recognized as an essential element for humans. It plays a major role in the enzymes that make up part of the body’s antioxidant defense and other systems. It helps prevent DNA damage caused by various chemicals and radiation. The antioxidant properties help prevent cellular damage from free radicals.</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Selenium may be a more important player than previously thought. It has been shown to counter the effects of mercury, possibly making it less toxic. If a woman is short of selenium and is exposed to mercury, it’s not healthy.</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b="1" dirty="0">
                <a:latin typeface="Tw Cen MT" panose="020B0602020104020603" pitchFamily="34" charset="0"/>
              </a:rPr>
              <a:t>Phosphorus</a:t>
            </a:r>
            <a:r>
              <a:rPr lang="en-US" sz="1100" dirty="0">
                <a:latin typeface="Tw Cen MT" panose="020B0602020104020603" pitchFamily="34" charset="0"/>
              </a:rPr>
              <a:t> helps build bones and teeth, helps release energy from food, and regulates energy metabolism.</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b="1" dirty="0">
                <a:latin typeface="Tw Cen MT" panose="020B0602020104020603" pitchFamily="34" charset="0"/>
              </a:rPr>
              <a:t>Iodine</a:t>
            </a:r>
            <a:r>
              <a:rPr lang="en-US" sz="1100" dirty="0">
                <a:latin typeface="Tw Cen MT" panose="020B0602020104020603" pitchFamily="34" charset="0"/>
              </a:rPr>
              <a:t> is a component of two thyroid hormones that regulate the rate at which our bodies use energy.</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b="1" dirty="0">
                <a:latin typeface="Tw Cen MT" panose="020B0602020104020603" pitchFamily="34" charset="0"/>
              </a:rPr>
              <a:t>Magnesium</a:t>
            </a:r>
            <a:r>
              <a:rPr lang="en-US" sz="1100" dirty="0">
                <a:latin typeface="Tw Cen MT" panose="020B0602020104020603" pitchFamily="34" charset="0"/>
              </a:rPr>
              <a:t> is used in building bones, manufacturing proteins, regulating energy from muscle </a:t>
            </a:r>
            <a:r>
              <a:rPr lang="en-US" sz="900" dirty="0">
                <a:latin typeface="FranklinGothic" pitchFamily="84" charset="0"/>
              </a:rPr>
              <a:t>storage, and regulating body temperature.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A7C318D0-4A47-4E40-9ADB-E0D6955ABEF0}" type="slidenum">
              <a:rPr lang="en-US" smtClean="0">
                <a:latin typeface="Arial" charset="0"/>
              </a:rPr>
              <a:pPr eaLnBrk="1" hangingPunct="1"/>
              <a:t>34</a:t>
            </a:fld>
            <a:endParaRPr lang="en-US" dirty="0" smtClean="0">
              <a:latin typeface="Arial" charset="0"/>
            </a:endParaRPr>
          </a:p>
        </p:txBody>
      </p:sp>
      <p:sp>
        <p:nvSpPr>
          <p:cNvPr id="81923" name="Rectangle 2"/>
          <p:cNvSpPr>
            <a:spLocks noGrp="1" noRot="1" noChangeAspect="1" noChangeArrowheads="1" noTextEdit="1"/>
          </p:cNvSpPr>
          <p:nvPr>
            <p:ph type="sldImg"/>
          </p:nvPr>
        </p:nvSpPr>
        <p:spPr>
          <a:xfrm>
            <a:off x="1184275" y="696913"/>
            <a:ext cx="4645025" cy="3484562"/>
          </a:xfrm>
          <a:ln/>
        </p:spPr>
      </p:sp>
      <p:sp>
        <p:nvSpPr>
          <p:cNvPr id="81924" name="Rectangle 3"/>
          <p:cNvSpPr>
            <a:spLocks noGrp="1" noChangeArrowheads="1"/>
          </p:cNvSpPr>
          <p:nvPr>
            <p:ph type="body" idx="1"/>
          </p:nvPr>
        </p:nvSpPr>
        <p:spPr>
          <a:xfrm>
            <a:off x="701675" y="4418016"/>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en-US" sz="1100" b="1" dirty="0">
                <a:latin typeface="Tw Cen MT" panose="020B0602020104020603" pitchFamily="34" charset="0"/>
              </a:rPr>
              <a:t>Fish or Fish Oil Supplements? </a:t>
            </a:r>
            <a:r>
              <a:rPr lang="en-US" sz="1100" dirty="0">
                <a:latin typeface="Tw Cen MT" panose="020B0602020104020603" pitchFamily="34" charset="0"/>
              </a:rPr>
              <a:t>(slide </a:t>
            </a:r>
            <a:r>
              <a:rPr lang="en-US" sz="1100" dirty="0" smtClean="0">
                <a:latin typeface="Tw Cen MT" panose="020B0602020104020603" pitchFamily="34" charset="0"/>
              </a:rPr>
              <a:t>34)</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The fundamental premise of the Dietary Guidelines is that nutrients should come primarily from foods.   Americans should aim to meet their nutrient requirements through a healthy eating pattern that includes nutrient-dense forms of foods, while balancing calorie intake with energy expenditure. Seafood in general is preferred to fish oil supplements. Where larger amounts of omega-3 fatty acids are needed and finfish intake is a problem, fish oil can play a valuable health role. </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Although fish oil supplements can provide a hefty dose of omega-3s, they raise serious concerns for some people, including diabetics. People with diabetes should exercise caution in supplementing with omega-3 fish oil capsules (where 1 gram of fish oil is about 30% omega-3 fatty acids). Dosages between 4 and 10 grams per day (equivalent to one to three servings of seafood per day) may result in increased levels of blood sugar (glucose). Lower doses (2.5 grams per day) have been shown not to affect glycemic control, yet they still provide useful protection against heart disease risk factors.</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Individuals who have bleeding disorders or are taking blood-thinning medications (such as aspirin) daily should not use fish oil supplements because they decrease the ability of blood to clot. Those undergoing cancer treatment should ask their doctor’s approval before taking fish oil or any other dietary supplements.</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Remember the basic premise of the Dietary Guidelines is that nutrient needs should be met primarily through foods. And always consult your physician before taking supplements.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487EE858-A657-481C-B8BA-504BFCA0C32D}" type="slidenum">
              <a:rPr lang="en-US" smtClean="0">
                <a:latin typeface="Arial" charset="0"/>
              </a:rPr>
              <a:pPr eaLnBrk="1" hangingPunct="1"/>
              <a:t>35</a:t>
            </a:fld>
            <a:endParaRPr lang="en-US" dirty="0" smtClean="0">
              <a:latin typeface="Arial" charset="0"/>
            </a:endParaRPr>
          </a:p>
        </p:txBody>
      </p:sp>
      <p:sp>
        <p:nvSpPr>
          <p:cNvPr id="82947" name="Rectangle 2"/>
          <p:cNvSpPr>
            <a:spLocks noGrp="1" noRot="1" noChangeAspect="1" noChangeArrowheads="1" noTextEdit="1"/>
          </p:cNvSpPr>
          <p:nvPr>
            <p:ph type="sldImg"/>
          </p:nvPr>
        </p:nvSpPr>
        <p:spPr>
          <a:xfrm>
            <a:off x="1184275" y="696913"/>
            <a:ext cx="4645025" cy="3484562"/>
          </a:xfrm>
          <a:ln/>
        </p:spPr>
      </p:sp>
      <p:sp>
        <p:nvSpPr>
          <p:cNvPr id="82948" name="Rectangle 3"/>
          <p:cNvSpPr>
            <a:spLocks noGrp="1" noChangeArrowheads="1"/>
          </p:cNvSpPr>
          <p:nvPr>
            <p:ph type="body" idx="1"/>
          </p:nvPr>
        </p:nvSpPr>
        <p:spPr>
          <a:xfrm>
            <a:off x="701675" y="4418016"/>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The Dietary</a:t>
            </a:r>
            <a:r>
              <a:rPr lang="en-US" sz="1100" b="1" baseline="0" dirty="0" smtClean="0">
                <a:latin typeface="Tw Cen MT" panose="020B0602020104020603" pitchFamily="34" charset="0"/>
              </a:rPr>
              <a:t> Guidelines for Americans 2010 </a:t>
            </a:r>
            <a:r>
              <a:rPr lang="en-US" sz="1100" b="1" dirty="0" smtClean="0">
                <a:latin typeface="Tw Cen MT" panose="020B0602020104020603" pitchFamily="34" charset="0"/>
              </a:rPr>
              <a:t> </a:t>
            </a:r>
            <a:r>
              <a:rPr lang="en-US" sz="1100" dirty="0" smtClean="0">
                <a:latin typeface="Tw Cen MT" panose="020B0602020104020603" pitchFamily="34" charset="0"/>
              </a:rPr>
              <a:t>(slide 35)</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 Dietary Guidelines for Americans 2010 includes a new quantitative</a:t>
            </a:r>
            <a:r>
              <a:rPr lang="en-US" sz="1100" baseline="0" dirty="0" smtClean="0">
                <a:latin typeface="Tw Cen MT" panose="020B0602020104020603" pitchFamily="34" charset="0"/>
              </a:rPr>
              <a:t> recommendation for seafood intake.  An intake of 8 or more ounces per week (less for young children) about 20% of total recommendation intake of protein foods of a variety of seafood is recommended. </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 American Heart Association recommends eating fish (particularly fatty fish) at least two times (two servings) a week.  Each serving is 3.5 ounce cooked, or about ¾ cup of flaked fish.  </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Omega-3 fatty acids benefit the hearts of healthy people and the hearts of people who either have cardiovascular disease or are at high risk of developing it.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en-US" sz="1100" b="1" dirty="0">
                <a:latin typeface="Tw Cen MT" panose="020B0602020104020603" pitchFamily="34" charset="0"/>
              </a:rPr>
              <a:t>Summary </a:t>
            </a:r>
            <a:r>
              <a:rPr lang="en-US" sz="1100" dirty="0">
                <a:latin typeface="Tw Cen MT" panose="020B0602020104020603" pitchFamily="34" charset="0"/>
              </a:rPr>
              <a:t>(slide </a:t>
            </a:r>
            <a:r>
              <a:rPr lang="en-US" sz="1100" dirty="0" smtClean="0">
                <a:latin typeface="Tw Cen MT" panose="020B0602020104020603" pitchFamily="34" charset="0"/>
              </a:rPr>
              <a:t>36) </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The </a:t>
            </a:r>
            <a:r>
              <a:rPr lang="en-US" sz="1100" dirty="0" smtClean="0">
                <a:latin typeface="Tw Cen MT" panose="020B0602020104020603" pitchFamily="34" charset="0"/>
              </a:rPr>
              <a:t>2010</a:t>
            </a:r>
            <a:r>
              <a:rPr lang="en-US" sz="1100" baseline="0" dirty="0" smtClean="0">
                <a:latin typeface="Tw Cen MT" panose="020B0602020104020603" pitchFamily="34" charset="0"/>
              </a:rPr>
              <a:t> Dietary Guidelines for Americans</a:t>
            </a:r>
            <a:r>
              <a:rPr lang="en-US" sz="1100" dirty="0" smtClean="0">
                <a:latin typeface="Tw Cen MT" panose="020B0602020104020603" pitchFamily="34" charset="0"/>
              </a:rPr>
              <a:t> </a:t>
            </a:r>
            <a:r>
              <a:rPr lang="en-US" sz="1100" dirty="0">
                <a:latin typeface="Tw Cen MT" panose="020B0602020104020603" pitchFamily="34" charset="0"/>
              </a:rPr>
              <a:t>recommends all adults eat fish twice a week.</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Almost all fish and shellfish contain well under 100 milligrams of cholesterol per 3-ounce cooked serving.</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Seafood is the best source of omega-3 fatty acids. Salmon, trout, and herring are all rich in omega-3s.</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0F438618-F135-41AA-A991-4EE80EE3EB62}" type="slidenum">
              <a:rPr lang="en-US" smtClean="0">
                <a:latin typeface="Arial" charset="0"/>
              </a:rPr>
              <a:pPr eaLnBrk="1" hangingPunct="1"/>
              <a:t>36</a:t>
            </a:fld>
            <a:endParaRPr lang="en-US" dirty="0"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en-US" sz="1100" b="1" dirty="0">
                <a:latin typeface="Tw Cen MT" panose="020B0602020104020603" pitchFamily="34" charset="0"/>
                <a:cs typeface="Tahoma" pitchFamily="34" charset="0"/>
              </a:rPr>
              <a:t>Summary </a:t>
            </a:r>
            <a:r>
              <a:rPr lang="en-US" sz="1100" dirty="0">
                <a:latin typeface="Tw Cen MT" panose="020B0602020104020603" pitchFamily="34" charset="0"/>
                <a:cs typeface="Tahoma" pitchFamily="34" charset="0"/>
              </a:rPr>
              <a:t>(slide </a:t>
            </a:r>
            <a:r>
              <a:rPr lang="en-US" sz="1100" dirty="0" smtClean="0">
                <a:latin typeface="Tw Cen MT" panose="020B0602020104020603" pitchFamily="34" charset="0"/>
                <a:cs typeface="Tahoma" pitchFamily="34" charset="0"/>
              </a:rPr>
              <a:t>37)</a:t>
            </a:r>
          </a:p>
          <a:p>
            <a:pPr>
              <a:lnSpc>
                <a:spcPct val="100000"/>
              </a:lnSpc>
              <a:spcBef>
                <a:spcPts val="0"/>
              </a:spcBef>
            </a:pPr>
            <a:endParaRPr lang="en-US" sz="1100" dirty="0">
              <a:latin typeface="Tw Cen MT" panose="020B0602020104020603" pitchFamily="34" charset="0"/>
              <a:cs typeface="Tahoma" pitchFamily="34" charset="0"/>
            </a:endParaRPr>
          </a:p>
          <a:p>
            <a:pPr>
              <a:lnSpc>
                <a:spcPct val="100000"/>
              </a:lnSpc>
              <a:spcBef>
                <a:spcPts val="0"/>
              </a:spcBef>
            </a:pPr>
            <a:r>
              <a:rPr lang="en-US" sz="1100" dirty="0">
                <a:latin typeface="Tw Cen MT" panose="020B0602020104020603" pitchFamily="34" charset="0"/>
                <a:cs typeface="Tahoma" pitchFamily="34" charset="0"/>
              </a:rPr>
              <a:t>Many species of seafood can be labeled </a:t>
            </a:r>
            <a:r>
              <a:rPr lang="en-US" sz="1100" dirty="0">
                <a:latin typeface="Tw Cen MT" panose="020B0602020104020603" pitchFamily="34" charset="0"/>
                <a:ea typeface="ヒラギノ角ゴ Pro W3" pitchFamily="84" charset="-128"/>
                <a:cs typeface="Tahoma" pitchFamily="34" charset="0"/>
              </a:rPr>
              <a:t>“l</a:t>
            </a:r>
            <a:r>
              <a:rPr lang="en-US" sz="1100" dirty="0">
                <a:latin typeface="Tw Cen MT" panose="020B0602020104020603" pitchFamily="34" charset="0"/>
                <a:cs typeface="Tahoma" pitchFamily="34" charset="0"/>
              </a:rPr>
              <a:t>ow fat” because they contain fewer than 3 grams of fat per serving.</a:t>
            </a:r>
          </a:p>
          <a:p>
            <a:pPr>
              <a:lnSpc>
                <a:spcPct val="100000"/>
              </a:lnSpc>
              <a:spcBef>
                <a:spcPts val="0"/>
              </a:spcBef>
            </a:pPr>
            <a:endParaRPr lang="en-US" sz="1100" dirty="0">
              <a:latin typeface="Tw Cen MT" panose="020B0602020104020603" pitchFamily="34" charset="0"/>
              <a:cs typeface="Tahoma" pitchFamily="34" charset="0"/>
            </a:endParaRPr>
          </a:p>
          <a:p>
            <a:pPr>
              <a:lnSpc>
                <a:spcPct val="100000"/>
              </a:lnSpc>
              <a:spcBef>
                <a:spcPts val="0"/>
              </a:spcBef>
            </a:pPr>
            <a:r>
              <a:rPr lang="en-US" sz="1100" dirty="0">
                <a:latin typeface="Tw Cen MT" panose="020B0602020104020603" pitchFamily="34" charset="0"/>
                <a:cs typeface="Tahoma" pitchFamily="34" charset="0"/>
              </a:rPr>
              <a:t>A 3-ounce cooked portion of most seafood contains fewer than 110 milligrams of sodium.</a:t>
            </a:r>
          </a:p>
          <a:p>
            <a:pPr>
              <a:lnSpc>
                <a:spcPct val="100000"/>
              </a:lnSpc>
              <a:spcBef>
                <a:spcPts val="0"/>
              </a:spcBef>
            </a:pPr>
            <a:endParaRPr lang="en-US" sz="1100" dirty="0">
              <a:latin typeface="Tw Cen MT" panose="020B0602020104020603" pitchFamily="34" charset="0"/>
              <a:cs typeface="Tahoma" pitchFamily="34" charset="0"/>
            </a:endParaRPr>
          </a:p>
          <a:p>
            <a:pPr>
              <a:lnSpc>
                <a:spcPct val="100000"/>
              </a:lnSpc>
              <a:spcBef>
                <a:spcPts val="0"/>
              </a:spcBef>
            </a:pPr>
            <a:r>
              <a:rPr lang="en-US" sz="1100" dirty="0">
                <a:latin typeface="Tw Cen MT" panose="020B0602020104020603" pitchFamily="34" charset="0"/>
                <a:cs typeface="Tahoma" pitchFamily="34" charset="0"/>
              </a:rPr>
              <a:t>Fish is a good source of vitamins B6 and B12.</a:t>
            </a:r>
          </a:p>
          <a:p>
            <a:pPr>
              <a:lnSpc>
                <a:spcPct val="100000"/>
              </a:lnSpc>
              <a:spcBef>
                <a:spcPts val="0"/>
              </a:spcBef>
            </a:pPr>
            <a:endParaRPr lang="en-US" sz="1100" dirty="0">
              <a:latin typeface="Tw Cen MT" panose="020B0602020104020603" pitchFamily="34" charset="0"/>
              <a:cs typeface="Tahoma" pitchFamily="34" charset="0"/>
            </a:endParaRPr>
          </a:p>
          <a:p>
            <a:pPr>
              <a:lnSpc>
                <a:spcPct val="100000"/>
              </a:lnSpc>
              <a:spcBef>
                <a:spcPts val="0"/>
              </a:spcBef>
            </a:pPr>
            <a:r>
              <a:rPr lang="en-US" sz="1100" dirty="0">
                <a:latin typeface="Tw Cen MT" panose="020B0602020104020603" pitchFamily="34" charset="0"/>
                <a:cs typeface="Tahoma" pitchFamily="34" charset="0"/>
              </a:rPr>
              <a:t>Seafood is an excellent source of minerals.</a:t>
            </a:r>
          </a:p>
          <a:p>
            <a:pPr>
              <a:spcBef>
                <a:spcPts val="0"/>
              </a:spcBef>
            </a:pPr>
            <a:endParaRPr lang="en-US" sz="1100" dirty="0">
              <a:latin typeface="Tw Cen MT" panose="020B0602020104020603" pitchFamily="34" charset="0"/>
              <a:cs typeface="Tahoma"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3F8CD75A-25BC-484F-9B4A-C5E7450262B5}" type="slidenum">
              <a:rPr lang="en-US" smtClean="0">
                <a:latin typeface="Arial" charset="0"/>
              </a:rPr>
              <a:pPr eaLnBrk="1" hangingPunct="1"/>
              <a:t>37</a:t>
            </a:fld>
            <a:endParaRPr lang="en-US" dirty="0"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B22726C4-0D3C-4005-82D3-40BDC6473BE7}" type="slidenum">
              <a:rPr lang="en-US" smtClean="0">
                <a:latin typeface="Arial" charset="0"/>
              </a:rPr>
              <a:pPr eaLnBrk="1" hangingPunct="1"/>
              <a:t>38</a:t>
            </a:fld>
            <a:endParaRPr lang="en-US" dirty="0" smtClean="0">
              <a:latin typeface="Arial" charset="0"/>
            </a:endParaRPr>
          </a:p>
        </p:txBody>
      </p:sp>
      <p:sp>
        <p:nvSpPr>
          <p:cNvPr id="86019" name="Rectangle 2"/>
          <p:cNvSpPr>
            <a:spLocks noGrp="1" noRot="1" noChangeAspect="1" noChangeArrowheads="1" noTextEdit="1"/>
          </p:cNvSpPr>
          <p:nvPr>
            <p:ph type="sldImg"/>
          </p:nvPr>
        </p:nvSpPr>
        <p:spPr>
          <a:xfrm>
            <a:off x="1184275" y="696913"/>
            <a:ext cx="4645025" cy="3484562"/>
          </a:xfrm>
          <a:ln/>
        </p:spPr>
      </p:sp>
      <p:sp>
        <p:nvSpPr>
          <p:cNvPr id="86020" name="Rectangle 3"/>
          <p:cNvSpPr>
            <a:spLocks noGrp="1" noChangeArrowheads="1"/>
          </p:cNvSpPr>
          <p:nvPr>
            <p:ph type="body" idx="1"/>
          </p:nvPr>
        </p:nvSpPr>
        <p:spPr>
          <a:xfrm>
            <a:off x="701675" y="4418016"/>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Why Aren’t You Eating Fish? </a:t>
            </a:r>
            <a:r>
              <a:rPr lang="en-US" sz="1100" dirty="0" smtClean="0">
                <a:latin typeface="Tw Cen MT" panose="020B0602020104020603" pitchFamily="34" charset="0"/>
              </a:rPr>
              <a:t>(slide 38) </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 Institute of Medicine, the World Health Organization, the 2010 Dietary Guidelines for Americans, the National Heart Lung Blood Institute (NHLBI), the National Cholesterol Education Program (NCEP), and countries around the world all recommend increased fish consumption.</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 question should be:  Why aren’t you eating seafood?  Moderate, consistent evidence shows that the health benefits from consuming a variety of seafood in the amounts recommended outweigh the health risks associated with methyl mercury.  </a:t>
            </a:r>
          </a:p>
          <a:p>
            <a:pPr>
              <a:spcBef>
                <a:spcPts val="0"/>
              </a:spcBef>
            </a:pPr>
            <a:endParaRPr lang="en-US" sz="1100" dirty="0" smtClean="0">
              <a:latin typeface="Tw Cen MT" panose="020B0602020104020603" pitchFamily="34" charset="0"/>
            </a:endParaRPr>
          </a:p>
          <a:p>
            <a:pPr>
              <a:spcBef>
                <a:spcPts val="0"/>
              </a:spcBef>
            </a:pPr>
            <a:r>
              <a:rPr lang="en-US" sz="1100" i="1" dirty="0" smtClean="0">
                <a:latin typeface="Tw Cen MT" panose="020B0602020104020603" pitchFamily="34" charset="0"/>
              </a:rPr>
              <a:t>Instructor: Refer to the handout on recommendations for seafood and EPA/DHA consumption.</a:t>
            </a:r>
          </a:p>
          <a:p>
            <a:pPr>
              <a:spcBef>
                <a:spcPts val="0"/>
              </a:spcBef>
            </a:pPr>
            <a:endParaRPr lang="en-US" sz="1100" dirty="0" smtClean="0">
              <a:latin typeface="Tw Cen MT" panose="020B0602020104020603"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94C0AFD3-A08B-484A-B95D-35CAD7B22C6F}" type="slidenum">
              <a:rPr lang="en-US" smtClean="0">
                <a:latin typeface="Arial" charset="0"/>
              </a:rPr>
              <a:pPr eaLnBrk="1" hangingPunct="1"/>
              <a:t>39</a:t>
            </a:fld>
            <a:endParaRPr lang="en-US" dirty="0" smtClean="0">
              <a:latin typeface="Arial" charset="0"/>
            </a:endParaRPr>
          </a:p>
        </p:txBody>
      </p:sp>
      <p:sp>
        <p:nvSpPr>
          <p:cNvPr id="87043" name="Rectangle 2"/>
          <p:cNvSpPr>
            <a:spLocks noGrp="1" noRot="1" noChangeAspect="1" noChangeArrowheads="1" noTextEdit="1"/>
          </p:cNvSpPr>
          <p:nvPr>
            <p:ph type="sldImg"/>
          </p:nvPr>
        </p:nvSpPr>
        <p:spPr>
          <a:xfrm>
            <a:off x="1184275" y="696913"/>
            <a:ext cx="4645025" cy="3484562"/>
          </a:xfrm>
          <a:ln/>
        </p:spPr>
      </p:sp>
      <p:sp>
        <p:nvSpPr>
          <p:cNvPr id="87044" name="Rectangle 3"/>
          <p:cNvSpPr>
            <a:spLocks noGrp="1" noChangeArrowheads="1"/>
          </p:cNvSpPr>
          <p:nvPr>
            <p:ph type="body" idx="1"/>
          </p:nvPr>
        </p:nvSpPr>
        <p:spPr>
          <a:xfrm>
            <a:off x="701675" y="4418016"/>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en-US" sz="1100" b="1" dirty="0" smtClean="0">
                <a:latin typeface="Tw Cen MT" panose="020B0602020104020603" pitchFamily="34" charset="0"/>
              </a:rPr>
              <a:t>Do Your Health a Favor—Eat Seafood! </a:t>
            </a:r>
            <a:r>
              <a:rPr lang="en-US" sz="1100" dirty="0" smtClean="0">
                <a:latin typeface="Tw Cen MT" panose="020B0602020104020603" pitchFamily="34" charset="0"/>
              </a:rPr>
              <a:t>(slide 39)</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a:latin typeface="Tw Cen MT" panose="020B0602020104020603" pitchFamily="34" charset="0"/>
              </a:rPr>
              <a:t>In general, seafood is one of the most nutritionally balanced foods. </a:t>
            </a:r>
            <a:r>
              <a:rPr lang="en-US" sz="1100" dirty="0" smtClean="0">
                <a:latin typeface="Tw Cen MT" panose="020B0602020104020603" pitchFamily="34" charset="0"/>
              </a:rPr>
              <a:t>Seafood is a high-protein</a:t>
            </a:r>
            <a:r>
              <a:rPr lang="en-US" sz="1100" baseline="0" dirty="0" smtClean="0">
                <a:latin typeface="Tw Cen MT" panose="020B0602020104020603" pitchFamily="34" charset="0"/>
              </a:rPr>
              <a:t> food that is low in calories, total fat and saturated fat.  It is high in vitamins and minerals, and has been shown to have numerous health benefits. It reduces the risk of cardiac disease for the general population and provides essential nutrients during fetal growth and development.  Based on evidence of these health benefits, the 2010 Dietary Guidelines for Americans include a new quantitative recommendation for seafood intake. The Guidelines recommend that consumers eat at least 8 ounces of seafood each week and that women who are pregnant or breastfeeding eat 8 to 12 ounces of seafood per week.  Three to six ounces per week is recommended for children.  </a:t>
            </a:r>
            <a:r>
              <a:rPr lang="en-US" sz="1100" dirty="0" smtClean="0">
                <a:latin typeface="Tw Cen MT" panose="020B0602020104020603" pitchFamily="34" charset="0"/>
              </a:rPr>
              <a:t> </a:t>
            </a:r>
            <a:r>
              <a:rPr lang="en-US" sz="1100" dirty="0">
                <a:latin typeface="Tw Cen MT" panose="020B0602020104020603" pitchFamily="34" charset="0"/>
              </a:rPr>
              <a:t>Seafood is a delicious way to accomplish heart-healthy eating habits.</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What’s for dinner tonight at your house?</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dirty="0">
                <a:latin typeface="Tw Cen MT" panose="020B0602020104020603" pitchFamily="34" charset="0"/>
              </a:rPr>
              <a:t>Now, let’s take a few minutes to complete the posttest.</a:t>
            </a:r>
          </a:p>
          <a:p>
            <a:pPr>
              <a:lnSpc>
                <a:spcPct val="100000"/>
              </a:lnSpc>
              <a:spcBef>
                <a:spcPts val="0"/>
              </a:spcBef>
            </a:pPr>
            <a:endParaRPr lang="en-US" sz="1100" dirty="0">
              <a:latin typeface="Tw Cen MT" panose="020B0602020104020603" pitchFamily="34" charset="0"/>
            </a:endParaRPr>
          </a:p>
          <a:p>
            <a:pPr>
              <a:lnSpc>
                <a:spcPct val="100000"/>
              </a:lnSpc>
              <a:spcBef>
                <a:spcPts val="0"/>
              </a:spcBef>
            </a:pPr>
            <a:r>
              <a:rPr lang="en-US" sz="1100" i="1" dirty="0">
                <a:latin typeface="Tw Cen MT" panose="020B0602020104020603" pitchFamily="34" charset="0"/>
              </a:rPr>
              <a:t>Instructor: Pass out the posttest.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CADF2535-5259-4DCA-B9C5-FE542389B84F}" type="slidenum">
              <a:rPr lang="en-US" smtClean="0">
                <a:latin typeface="Arial" charset="0"/>
              </a:rPr>
              <a:pPr eaLnBrk="1" hangingPunct="1"/>
              <a:t>4</a:t>
            </a:fld>
            <a:endParaRPr lang="en-US" dirty="0" smtClean="0">
              <a:latin typeface="Arial" charset="0"/>
            </a:endParaRPr>
          </a:p>
        </p:txBody>
      </p:sp>
      <p:sp>
        <p:nvSpPr>
          <p:cNvPr id="48131" name="Rectangle 2"/>
          <p:cNvSpPr>
            <a:spLocks noGrp="1" noRot="1" noChangeAspect="1" noChangeArrowheads="1" noTextEdit="1"/>
          </p:cNvSpPr>
          <p:nvPr>
            <p:ph type="sldImg"/>
          </p:nvPr>
        </p:nvSpPr>
        <p:spPr>
          <a:xfrm>
            <a:off x="1184275" y="696913"/>
            <a:ext cx="4645025" cy="3484562"/>
          </a:xfrm>
          <a:ln/>
        </p:spPr>
      </p:sp>
      <p:sp>
        <p:nvSpPr>
          <p:cNvPr id="48132" name="Rectangle 3"/>
          <p:cNvSpPr>
            <a:spLocks noGrp="1" noChangeArrowheads="1"/>
          </p:cNvSpPr>
          <p:nvPr>
            <p:ph type="body" idx="1"/>
          </p:nvPr>
        </p:nvSpPr>
        <p:spPr>
          <a:xfrm>
            <a:off x="701675" y="4418016"/>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b="1" dirty="0" smtClean="0">
                <a:latin typeface="Tw Cen MT" panose="020B0602020104020603" pitchFamily="34" charset="0"/>
              </a:rPr>
              <a:t>Lesson 2 Objectives </a:t>
            </a:r>
            <a:r>
              <a:rPr lang="en-US" sz="1100" dirty="0" smtClean="0">
                <a:latin typeface="Tw Cen MT" panose="020B0602020104020603" pitchFamily="34" charset="0"/>
              </a:rPr>
              <a:t>(slide 4)</a:t>
            </a:r>
          </a:p>
          <a:p>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The objectives are to increase your knowledge of the 2010 Dietary Guidelines, the health benefits of eating seafood, and seafood serving recommendations.</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Before we begin, I would like you to take a few minutes to complete the pretest.</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i="1" dirty="0" smtClean="0">
                <a:latin typeface="Tw Cen MT" panose="020B0602020104020603" pitchFamily="34" charset="0"/>
              </a:rPr>
              <a:t>Instructor: Pass out lesson 2 pretest.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8"/>
            <a:ext cx="5607050" cy="4727572"/>
          </a:xfrm>
        </p:spPr>
        <p:txBody>
          <a:bodyPr/>
          <a:lstStyle/>
          <a:p>
            <a:r>
              <a:rPr lang="en-US" sz="700" b="1" dirty="0" smtClean="0">
                <a:latin typeface="Tw Cen MT" panose="020B0602020104020603" pitchFamily="34" charset="0"/>
              </a:rPr>
              <a:t>Photo credits | The following</a:t>
            </a:r>
            <a:r>
              <a:rPr lang="en-US" sz="700" b="1" baseline="0" dirty="0" smtClean="0">
                <a:latin typeface="Tw Cen MT" panose="020B0602020104020603" pitchFamily="34" charset="0"/>
              </a:rPr>
              <a:t> are </a:t>
            </a:r>
            <a:r>
              <a:rPr lang="en-US" sz="700" b="1" dirty="0" smtClean="0">
                <a:latin typeface="Tw Cen MT" panose="020B0602020104020603" pitchFamily="34" charset="0"/>
              </a:rPr>
              <a:t>licensed under Creative Commons:</a:t>
            </a:r>
          </a:p>
          <a:p>
            <a:endParaRPr lang="en-US" sz="700" dirty="0" smtClean="0">
              <a:latin typeface="Tw Cen MT" panose="020B0602020104020603" pitchFamily="34" charset="0"/>
            </a:endParaRPr>
          </a:p>
          <a:p>
            <a:r>
              <a:rPr lang="en-US" sz="700" dirty="0" smtClean="0">
                <a:latin typeface="Tw Cen MT" panose="020B0602020104020603" pitchFamily="34" charset="0"/>
              </a:rPr>
              <a:t>Slide 2:</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1" dirty="0" smtClean="0">
                <a:solidFill>
                  <a:schemeClr val="bg1">
                    <a:lumMod val="50000"/>
                  </a:schemeClr>
                </a:solidFill>
                <a:latin typeface="Tw Cen MT" panose="020B0602020104020603" pitchFamily="34" charset="0"/>
                <a:hlinkClick r:id="rId3"/>
              </a:rPr>
              <a:t>“Seafood Platter” by Tom O’Malley</a:t>
            </a:r>
            <a:r>
              <a:rPr lang="en-US" sz="700" i="1" dirty="0" smtClean="0">
                <a:solidFill>
                  <a:schemeClr val="bg1">
                    <a:lumMod val="50000"/>
                  </a:schemeClr>
                </a:solidFill>
                <a:latin typeface="Tw Cen MT" panose="020B0602020104020603" pitchFamily="34" charset="0"/>
              </a:rPr>
              <a:t> </a:t>
            </a:r>
            <a:r>
              <a:rPr lang="en-US" sz="700" i="1" dirty="0" smtClean="0">
                <a:latin typeface="Tw Cen MT" panose="020B0602020104020603" pitchFamily="34" charset="0"/>
              </a:rPr>
              <a:t>- </a:t>
            </a:r>
            <a:r>
              <a:rPr lang="en-US" sz="700" i="1" dirty="0" smtClean="0">
                <a:latin typeface="Tw Cen MT" panose="020B0602020104020603" pitchFamily="34" charset="0"/>
                <a:hlinkClick r:id="rId4"/>
              </a:rPr>
              <a:t>CC BY 2.0</a:t>
            </a:r>
            <a:r>
              <a:rPr lang="en-US" sz="700" i="1" baseline="0" dirty="0" smtClean="0">
                <a:latin typeface="Tw Cen MT" panose="020B0602020104020603" pitchFamily="34" charset="0"/>
              </a:rPr>
              <a:t> </a:t>
            </a:r>
            <a:r>
              <a:rPr lang="en-US" sz="700" i="1" dirty="0" smtClean="0">
                <a:latin typeface="Tw Cen MT" panose="020B0602020104020603" pitchFamily="34" charset="0"/>
              </a:rPr>
              <a:t>/</a:t>
            </a:r>
            <a:r>
              <a:rPr lang="en-US" sz="700" i="1" dirty="0" smtClean="0">
                <a:solidFill>
                  <a:schemeClr val="bg1">
                    <a:lumMod val="75000"/>
                  </a:schemeClr>
                </a:solidFill>
                <a:latin typeface="Tw Cen MT" panose="020B0602020104020603" pitchFamily="34" charset="0"/>
              </a:rPr>
              <a:t>cropped from original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0" dirty="0" smtClean="0">
                <a:latin typeface="Tw Cen MT" panose="020B0602020104020603" pitchFamily="34" charset="0"/>
              </a:rPr>
              <a:t>Slide</a:t>
            </a:r>
            <a:r>
              <a:rPr lang="en-US" sz="700" i="0" baseline="0" dirty="0" smtClean="0">
                <a:latin typeface="Tw Cen MT" panose="020B0602020104020603" pitchFamily="34" charset="0"/>
              </a:rPr>
              <a:t> </a:t>
            </a:r>
            <a:r>
              <a:rPr lang="en-US" sz="700" i="0" baseline="0" dirty="0" smtClean="0">
                <a:latin typeface="Tw Cen MT" panose="020B0602020104020603" pitchFamily="34" charset="0"/>
              </a:rPr>
              <a:t>10:</a:t>
            </a:r>
            <a:endParaRPr lang="en-US" sz="700" i="0" dirty="0" smtClean="0">
              <a:latin typeface="Tw Cen MT" panose="020B06020201040206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1" dirty="0" smtClean="0">
                <a:solidFill>
                  <a:schemeClr val="bg1">
                    <a:lumMod val="65000"/>
                  </a:schemeClr>
                </a:solidFill>
                <a:latin typeface="Tw Cen MT" panose="020B0602020104020603" pitchFamily="34" charset="0"/>
                <a:hlinkClick r:id="rId5"/>
              </a:rPr>
              <a:t>“Colorful Eggs” by Andy Melton</a:t>
            </a:r>
            <a:r>
              <a:rPr lang="en-US" sz="700" i="1" dirty="0" smtClean="0">
                <a:solidFill>
                  <a:schemeClr val="bg1">
                    <a:lumMod val="65000"/>
                  </a:schemeClr>
                </a:solidFill>
                <a:latin typeface="Tw Cen MT" panose="020B0602020104020603" pitchFamily="34" charset="0"/>
              </a:rPr>
              <a:t> </a:t>
            </a:r>
            <a:r>
              <a:rPr lang="en-US" sz="700" i="1" dirty="0" smtClean="0">
                <a:latin typeface="Tw Cen MT" panose="020B0602020104020603" pitchFamily="34" charset="0"/>
              </a:rPr>
              <a:t>–</a:t>
            </a:r>
            <a:r>
              <a:rPr lang="en-US" sz="700" i="1" dirty="0" smtClean="0">
                <a:solidFill>
                  <a:schemeClr val="bg1">
                    <a:lumMod val="65000"/>
                  </a:schemeClr>
                </a:solidFill>
                <a:latin typeface="Tw Cen MT" panose="020B0602020104020603" pitchFamily="34" charset="0"/>
              </a:rPr>
              <a:t> </a:t>
            </a:r>
            <a:r>
              <a:rPr lang="en-US" sz="700" i="1" dirty="0" smtClean="0">
                <a:solidFill>
                  <a:schemeClr val="bg1">
                    <a:lumMod val="65000"/>
                  </a:schemeClr>
                </a:solidFill>
                <a:latin typeface="Tw Cen MT" panose="020B0602020104020603" pitchFamily="34" charset="0"/>
                <a:hlinkClick r:id="rId6"/>
              </a:rPr>
              <a:t>CC BY-SA 2.0</a:t>
            </a:r>
            <a:endParaRPr lang="en-US" sz="700" i="1" dirty="0" smtClean="0">
              <a:solidFill>
                <a:schemeClr val="bg1">
                  <a:lumMod val="65000"/>
                </a:schemeClr>
              </a:solidFill>
              <a:latin typeface="Tw Cen MT" panose="020B06020201040206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1" dirty="0" smtClean="0">
                <a:solidFill>
                  <a:schemeClr val="bg1">
                    <a:lumMod val="65000"/>
                  </a:schemeClr>
                </a:solidFill>
                <a:latin typeface="Tw Cen MT" panose="020B0602020104020603" pitchFamily="34" charset="0"/>
                <a:hlinkClick r:id="rId7"/>
              </a:rPr>
              <a:t>“Nutty Browns” by Nomadic Lass</a:t>
            </a:r>
            <a:r>
              <a:rPr lang="en-US" sz="700" i="1" dirty="0" smtClean="0">
                <a:solidFill>
                  <a:schemeClr val="bg1">
                    <a:lumMod val="65000"/>
                  </a:schemeClr>
                </a:solidFill>
                <a:latin typeface="Tw Cen MT" panose="020B0602020104020603" pitchFamily="34" charset="0"/>
              </a:rPr>
              <a:t> </a:t>
            </a:r>
            <a:r>
              <a:rPr lang="en-US" sz="700" i="1" dirty="0" smtClean="0">
                <a:latin typeface="Tw Cen MT" panose="020B0602020104020603" pitchFamily="34" charset="0"/>
              </a:rPr>
              <a:t>–</a:t>
            </a:r>
            <a:r>
              <a:rPr lang="en-US" sz="700" i="1" dirty="0" smtClean="0">
                <a:solidFill>
                  <a:schemeClr val="bg1">
                    <a:lumMod val="65000"/>
                  </a:schemeClr>
                </a:solidFill>
                <a:latin typeface="Tw Cen MT" panose="020B0602020104020603" pitchFamily="34" charset="0"/>
              </a:rPr>
              <a:t> </a:t>
            </a:r>
            <a:r>
              <a:rPr lang="en-US" sz="700" i="1" dirty="0" smtClean="0">
                <a:solidFill>
                  <a:schemeClr val="bg1">
                    <a:lumMod val="65000"/>
                  </a:schemeClr>
                </a:solidFill>
                <a:latin typeface="Tw Cen MT" panose="020B0602020104020603" pitchFamily="34" charset="0"/>
                <a:hlinkClick r:id="rId6"/>
              </a:rPr>
              <a:t>CC BY-SA 2.0</a:t>
            </a:r>
            <a:r>
              <a:rPr lang="en-US" sz="700" i="1" dirty="0" smtClean="0">
                <a:solidFill>
                  <a:schemeClr val="bg1">
                    <a:lumMod val="65000"/>
                  </a:schemeClr>
                </a:solidFill>
                <a:latin typeface="Tw Cen MT" panose="020B0602020104020603" pitchFamily="34" charset="0"/>
              </a:rPr>
              <a:t> / rotated from original</a:t>
            </a:r>
          </a:p>
          <a:p>
            <a:r>
              <a:rPr lang="en-US" sz="700" i="1" dirty="0" smtClean="0">
                <a:solidFill>
                  <a:schemeClr val="bg1">
                    <a:lumMod val="65000"/>
                  </a:schemeClr>
                </a:solidFill>
                <a:latin typeface="Tw Cen MT" panose="020B0602020104020603" pitchFamily="34" charset="0"/>
                <a:hlinkClick r:id="rId8"/>
              </a:rPr>
              <a:t>“Black &amp; White Bean Salad” by Cookbookman17</a:t>
            </a:r>
            <a:r>
              <a:rPr lang="en-US" sz="700" i="1" dirty="0" smtClean="0">
                <a:solidFill>
                  <a:schemeClr val="bg1">
                    <a:lumMod val="65000"/>
                  </a:schemeClr>
                </a:solidFill>
                <a:latin typeface="Tw Cen MT" panose="020B0602020104020603" pitchFamily="34" charset="0"/>
              </a:rPr>
              <a:t> </a:t>
            </a:r>
            <a:r>
              <a:rPr lang="en-US" sz="700" i="1" dirty="0" smtClean="0">
                <a:latin typeface="Tw Cen MT" panose="020B0602020104020603" pitchFamily="34" charset="0"/>
              </a:rPr>
              <a:t>–</a:t>
            </a:r>
            <a:r>
              <a:rPr lang="en-US" sz="700" i="1" dirty="0" smtClean="0">
                <a:solidFill>
                  <a:schemeClr val="bg1">
                    <a:lumMod val="65000"/>
                  </a:schemeClr>
                </a:solidFill>
                <a:latin typeface="Tw Cen MT" panose="020B0602020104020603" pitchFamily="34" charset="0"/>
              </a:rPr>
              <a:t> </a:t>
            </a:r>
            <a:r>
              <a:rPr lang="en-US" sz="700" i="1" dirty="0" smtClean="0">
                <a:solidFill>
                  <a:schemeClr val="bg1">
                    <a:lumMod val="65000"/>
                  </a:schemeClr>
                </a:solidFill>
                <a:latin typeface="Tw Cen MT" panose="020B0602020104020603" pitchFamily="34" charset="0"/>
                <a:hlinkClick r:id="rId4"/>
              </a:rPr>
              <a:t>CC BY 2.0</a:t>
            </a:r>
            <a:r>
              <a:rPr lang="en-US" sz="700" i="1" dirty="0" smtClean="0">
                <a:solidFill>
                  <a:schemeClr val="bg1">
                    <a:lumMod val="65000"/>
                  </a:schemeClr>
                </a:solidFill>
                <a:latin typeface="Tw Cen MT" panose="020B0602020104020603" pitchFamily="34" charset="0"/>
              </a:rPr>
              <a:t> / cropped</a:t>
            </a:r>
            <a:r>
              <a:rPr lang="en-US" sz="700" i="1" baseline="0" dirty="0" smtClean="0">
                <a:solidFill>
                  <a:schemeClr val="bg1">
                    <a:lumMod val="65000"/>
                  </a:schemeClr>
                </a:solidFill>
                <a:latin typeface="Tw Cen MT" panose="020B0602020104020603" pitchFamily="34" charset="0"/>
              </a:rPr>
              <a:t> and rotated </a:t>
            </a:r>
            <a:r>
              <a:rPr lang="en-US" sz="700" i="1" dirty="0" smtClean="0">
                <a:solidFill>
                  <a:schemeClr val="bg1">
                    <a:lumMod val="65000"/>
                  </a:schemeClr>
                </a:solidFill>
                <a:latin typeface="Tw Cen MT" panose="020B0602020104020603" pitchFamily="34" charset="0"/>
              </a:rPr>
              <a:t>from original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1" dirty="0" smtClean="0">
                <a:solidFill>
                  <a:schemeClr val="bg1">
                    <a:lumMod val="65000"/>
                  </a:schemeClr>
                </a:solidFill>
                <a:latin typeface="Tw Cen MT" panose="020B0602020104020603" pitchFamily="34" charset="0"/>
                <a:hlinkClick r:id="rId9"/>
              </a:rPr>
              <a:t>“Met Scallops” by Ralph Daily</a:t>
            </a:r>
            <a:r>
              <a:rPr lang="en-US" sz="700" i="1" dirty="0" smtClean="0">
                <a:solidFill>
                  <a:schemeClr val="bg1">
                    <a:lumMod val="65000"/>
                  </a:schemeClr>
                </a:solidFill>
                <a:latin typeface="Tw Cen MT" panose="020B0602020104020603" pitchFamily="34" charset="0"/>
              </a:rPr>
              <a:t> </a:t>
            </a:r>
            <a:r>
              <a:rPr lang="en-US" sz="700" i="1" dirty="0" smtClean="0">
                <a:latin typeface="Tw Cen MT" panose="020B0602020104020603" pitchFamily="34" charset="0"/>
              </a:rPr>
              <a:t>–</a:t>
            </a:r>
            <a:r>
              <a:rPr lang="en-US" sz="700" i="1" dirty="0" smtClean="0">
                <a:solidFill>
                  <a:schemeClr val="bg1">
                    <a:lumMod val="65000"/>
                  </a:schemeClr>
                </a:solidFill>
                <a:latin typeface="Tw Cen MT" panose="020B0602020104020603" pitchFamily="34" charset="0"/>
              </a:rPr>
              <a:t> </a:t>
            </a:r>
            <a:r>
              <a:rPr lang="en-US" sz="700" i="1" dirty="0" smtClean="0">
                <a:solidFill>
                  <a:schemeClr val="bg1">
                    <a:lumMod val="65000"/>
                  </a:schemeClr>
                </a:solidFill>
                <a:latin typeface="Tw Cen MT" panose="020B0602020104020603" pitchFamily="34" charset="0"/>
                <a:hlinkClick r:id="rId4"/>
              </a:rPr>
              <a:t>CC BY 2.0</a:t>
            </a:r>
            <a:endParaRPr lang="en-US" sz="700" i="1" dirty="0" smtClean="0">
              <a:solidFill>
                <a:schemeClr val="bg1">
                  <a:lumMod val="65000"/>
                </a:schemeClr>
              </a:solidFill>
              <a:latin typeface="Tw Cen MT" panose="020B06020201040206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1" dirty="0" smtClean="0">
                <a:solidFill>
                  <a:schemeClr val="bg1">
                    <a:lumMod val="65000"/>
                  </a:schemeClr>
                </a:solidFill>
                <a:latin typeface="Tw Cen MT" panose="020B0602020104020603" pitchFamily="34" charset="0"/>
                <a:hlinkClick r:id="rId10"/>
              </a:rPr>
              <a:t>“Roast Chook</a:t>
            </a:r>
            <a:r>
              <a:rPr lang="en-US" sz="700" i="1" baseline="0" dirty="0" smtClean="0">
                <a:solidFill>
                  <a:schemeClr val="bg1">
                    <a:lumMod val="65000"/>
                  </a:schemeClr>
                </a:solidFill>
                <a:latin typeface="Tw Cen MT" panose="020B0602020104020603" pitchFamily="34" charset="0"/>
                <a:hlinkClick r:id="rId10"/>
              </a:rPr>
              <a:t> with Chicken Liver &amp; Rosemary Stuffing</a:t>
            </a:r>
            <a:r>
              <a:rPr lang="en-US" sz="700" i="1" dirty="0" smtClean="0">
                <a:solidFill>
                  <a:schemeClr val="bg1">
                    <a:lumMod val="65000"/>
                  </a:schemeClr>
                </a:solidFill>
                <a:latin typeface="Tw Cen MT" panose="020B0602020104020603" pitchFamily="34" charset="0"/>
                <a:hlinkClick r:id="rId10"/>
              </a:rPr>
              <a:t>” by Jules</a:t>
            </a:r>
            <a:r>
              <a:rPr lang="en-US" sz="700" i="1" dirty="0" smtClean="0">
                <a:solidFill>
                  <a:schemeClr val="bg1">
                    <a:lumMod val="65000"/>
                  </a:schemeClr>
                </a:solidFill>
                <a:latin typeface="Tw Cen MT" panose="020B0602020104020603" pitchFamily="34" charset="0"/>
              </a:rPr>
              <a:t> – </a:t>
            </a:r>
            <a:r>
              <a:rPr lang="en-US" sz="700" i="1" dirty="0" smtClean="0">
                <a:solidFill>
                  <a:schemeClr val="bg1">
                    <a:lumMod val="65000"/>
                  </a:schemeClr>
                </a:solidFill>
                <a:latin typeface="Tw Cen MT" panose="020B0602020104020603" pitchFamily="34" charset="0"/>
                <a:hlinkClick r:id="rId4"/>
              </a:rPr>
              <a:t>CC BY 2.0</a:t>
            </a:r>
            <a:r>
              <a:rPr lang="en-US" sz="700" i="1" dirty="0" smtClean="0">
                <a:solidFill>
                  <a:schemeClr val="bg1">
                    <a:lumMod val="65000"/>
                  </a:schemeClr>
                </a:solidFill>
                <a:latin typeface="Tw Cen MT" panose="020B0602020104020603" pitchFamily="34" charset="0"/>
              </a:rPr>
              <a:t> / cropped</a:t>
            </a:r>
            <a:r>
              <a:rPr lang="en-US" sz="700" i="1" baseline="0" dirty="0" smtClean="0">
                <a:solidFill>
                  <a:schemeClr val="bg1">
                    <a:lumMod val="65000"/>
                  </a:schemeClr>
                </a:solidFill>
                <a:latin typeface="Tw Cen MT" panose="020B0602020104020603" pitchFamily="34" charset="0"/>
              </a:rPr>
              <a:t> from original</a:t>
            </a:r>
            <a:endParaRPr lang="en-US" sz="700" i="1" dirty="0" smtClean="0">
              <a:solidFill>
                <a:schemeClr val="bg1">
                  <a:lumMod val="65000"/>
                </a:schemeClr>
              </a:solidFill>
              <a:latin typeface="Tw Cen MT" panose="020B0602020104020603" pitchFamily="34" charset="0"/>
              <a:hlinkClick r:id="rId11"/>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1" dirty="0" smtClean="0">
                <a:solidFill>
                  <a:schemeClr val="bg1">
                    <a:lumMod val="65000"/>
                  </a:schemeClr>
                </a:solidFill>
                <a:latin typeface="Tw Cen MT" panose="020B0602020104020603" pitchFamily="34" charset="0"/>
                <a:hlinkClick r:id="rId11"/>
              </a:rPr>
              <a:t>“Filet Mignon” by Neeta Lind</a:t>
            </a:r>
            <a:r>
              <a:rPr lang="en-US" sz="700" i="1" dirty="0" smtClean="0">
                <a:solidFill>
                  <a:schemeClr val="bg1">
                    <a:lumMod val="65000"/>
                  </a:schemeClr>
                </a:solidFill>
                <a:latin typeface="Tw Cen MT" panose="020B0602020104020603" pitchFamily="34" charset="0"/>
              </a:rPr>
              <a:t> – </a:t>
            </a:r>
            <a:r>
              <a:rPr lang="en-US" sz="700" i="1" dirty="0" smtClean="0">
                <a:solidFill>
                  <a:schemeClr val="bg1">
                    <a:lumMod val="65000"/>
                  </a:schemeClr>
                </a:solidFill>
                <a:latin typeface="Tw Cen MT" panose="020B0602020104020603" pitchFamily="34" charset="0"/>
                <a:hlinkClick r:id="rId4"/>
              </a:rPr>
              <a:t>CC BY 2.0</a:t>
            </a:r>
            <a:r>
              <a:rPr lang="en-US" sz="700" i="1" dirty="0" smtClean="0">
                <a:solidFill>
                  <a:schemeClr val="bg1">
                    <a:lumMod val="65000"/>
                  </a:schemeClr>
                </a:solidFill>
                <a:latin typeface="Tw Cen MT" panose="020B0602020104020603" pitchFamily="34" charset="0"/>
              </a:rPr>
              <a:t> / cropped</a:t>
            </a:r>
            <a:r>
              <a:rPr lang="en-US" sz="700" i="1" baseline="0" dirty="0" smtClean="0">
                <a:solidFill>
                  <a:schemeClr val="bg1">
                    <a:lumMod val="65000"/>
                  </a:schemeClr>
                </a:solidFill>
                <a:latin typeface="Tw Cen MT" panose="020B0602020104020603" pitchFamily="34" charset="0"/>
              </a:rPr>
              <a:t> from original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0" dirty="0" smtClean="0">
                <a:latin typeface="Tw Cen MT" panose="020B0602020104020603" pitchFamily="34" charset="0"/>
              </a:rPr>
              <a:t>Slide </a:t>
            </a:r>
            <a:r>
              <a:rPr lang="en-US" sz="700" i="0" dirty="0" smtClean="0">
                <a:latin typeface="Tw Cen MT" panose="020B0602020104020603" pitchFamily="34" charset="0"/>
              </a:rPr>
              <a:t>11:</a:t>
            </a:r>
          </a:p>
          <a:p>
            <a:r>
              <a:rPr lang="en-US" sz="700" i="1" dirty="0" smtClean="0">
                <a:solidFill>
                  <a:schemeClr val="bg1">
                    <a:lumMod val="65000"/>
                  </a:schemeClr>
                </a:solidFill>
                <a:latin typeface="Tw Cen MT" panose="020B0602020104020603" pitchFamily="34" charset="0"/>
                <a:hlinkClick r:id="rId12"/>
              </a:rPr>
              <a:t>“</a:t>
            </a:r>
            <a:r>
              <a:rPr lang="en-US" sz="700" i="1" dirty="0" smtClean="0">
                <a:solidFill>
                  <a:schemeClr val="bg1">
                    <a:lumMod val="65000"/>
                  </a:schemeClr>
                </a:solidFill>
                <a:latin typeface="Tw Cen MT" panose="020B0602020104020603" pitchFamily="34" charset="0"/>
                <a:hlinkClick r:id="rId13"/>
              </a:rPr>
              <a:t>Sesame Crusted Ahi Tuna…” by Ralph Daily</a:t>
            </a:r>
            <a:r>
              <a:rPr lang="en-US" sz="700" i="1" dirty="0" smtClean="0">
                <a:solidFill>
                  <a:schemeClr val="bg1">
                    <a:lumMod val="65000"/>
                  </a:schemeClr>
                </a:solidFill>
                <a:latin typeface="Tw Cen MT" panose="020B0602020104020603" pitchFamily="34" charset="0"/>
              </a:rPr>
              <a:t> </a:t>
            </a:r>
            <a:r>
              <a:rPr lang="en-US" sz="700" i="1" dirty="0" smtClean="0">
                <a:latin typeface="Tw Cen MT" panose="020B0602020104020603" pitchFamily="34" charset="0"/>
              </a:rPr>
              <a:t>–</a:t>
            </a:r>
            <a:r>
              <a:rPr lang="en-US" sz="700" i="1" dirty="0" smtClean="0">
                <a:solidFill>
                  <a:schemeClr val="bg1">
                    <a:lumMod val="65000"/>
                  </a:schemeClr>
                </a:solidFill>
                <a:latin typeface="Tw Cen MT" panose="020B0602020104020603" pitchFamily="34" charset="0"/>
              </a:rPr>
              <a:t> </a:t>
            </a:r>
            <a:r>
              <a:rPr lang="en-US" sz="700" i="1" dirty="0" smtClean="0">
                <a:solidFill>
                  <a:schemeClr val="bg1">
                    <a:lumMod val="65000"/>
                  </a:schemeClr>
                </a:solidFill>
                <a:latin typeface="Tw Cen MT" panose="020B0602020104020603" pitchFamily="34" charset="0"/>
                <a:hlinkClick r:id="rId4"/>
              </a:rPr>
              <a:t>CC BY 2.0</a:t>
            </a:r>
            <a:endParaRPr lang="en-US" sz="700" i="1" dirty="0" smtClean="0">
              <a:solidFill>
                <a:schemeClr val="bg1">
                  <a:lumMod val="65000"/>
                </a:schemeClr>
              </a:solidFill>
              <a:latin typeface="Tw Cen MT" panose="020B06020201040206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0" dirty="0" smtClean="0">
                <a:latin typeface="Tw Cen MT" panose="020B0602020104020603" pitchFamily="34" charset="0"/>
              </a:rPr>
              <a:t>Slide </a:t>
            </a:r>
            <a:r>
              <a:rPr lang="en-US" sz="700" i="0" dirty="0" smtClean="0">
                <a:latin typeface="Tw Cen MT" panose="020B0602020104020603" pitchFamily="34" charset="0"/>
              </a:rPr>
              <a:t>12:</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1" dirty="0" smtClean="0">
                <a:solidFill>
                  <a:schemeClr val="bg1">
                    <a:lumMod val="65000"/>
                  </a:schemeClr>
                </a:solidFill>
                <a:latin typeface="Tw Cen MT" panose="020B0602020104020603" pitchFamily="34" charset="0"/>
                <a:hlinkClick r:id="rId14"/>
              </a:rPr>
              <a:t>“Cod en Papillote w/Lemon and Thyme on Leeks and Carrots” by Anjuli Ayer</a:t>
            </a:r>
            <a:r>
              <a:rPr lang="en-US" sz="700" i="1" dirty="0" smtClean="0">
                <a:solidFill>
                  <a:schemeClr val="bg1">
                    <a:lumMod val="65000"/>
                  </a:schemeClr>
                </a:solidFill>
                <a:latin typeface="Tw Cen MT" panose="020B0602020104020603" pitchFamily="34" charset="0"/>
              </a:rPr>
              <a:t> – </a:t>
            </a:r>
            <a:r>
              <a:rPr lang="en-US" sz="700" i="1" dirty="0" smtClean="0">
                <a:solidFill>
                  <a:schemeClr val="bg1">
                    <a:lumMod val="65000"/>
                  </a:schemeClr>
                </a:solidFill>
                <a:latin typeface="Tw Cen MT" panose="020B0602020104020603" pitchFamily="34" charset="0"/>
                <a:hlinkClick r:id="rId15"/>
              </a:rPr>
              <a:t>CC BY-NC 2.0</a:t>
            </a:r>
            <a:r>
              <a:rPr lang="en-US" sz="700" i="1" dirty="0" smtClean="0">
                <a:solidFill>
                  <a:schemeClr val="bg1">
                    <a:lumMod val="65000"/>
                  </a:schemeClr>
                </a:solidFill>
                <a:latin typeface="Tw Cen MT" panose="020B0602020104020603" pitchFamily="34" charset="0"/>
              </a:rPr>
              <a:t> / cropped from original</a:t>
            </a:r>
            <a:endParaRPr lang="en-US" sz="700" i="0" dirty="0" smtClean="0">
              <a:solidFill>
                <a:schemeClr val="bg1">
                  <a:lumMod val="65000"/>
                </a:schemeClr>
              </a:solidFill>
              <a:latin typeface="Tw Cen MT" panose="020B0602020104020603" pitchFamily="34" charset="0"/>
            </a:endParaRPr>
          </a:p>
          <a:p>
            <a:r>
              <a:rPr lang="en-US" sz="700" i="0" dirty="0" smtClean="0">
                <a:latin typeface="Tw Cen MT" panose="020B0602020104020603" pitchFamily="34" charset="0"/>
              </a:rPr>
              <a:t>Slide </a:t>
            </a:r>
            <a:r>
              <a:rPr lang="en-US" sz="700" i="0" dirty="0" smtClean="0">
                <a:latin typeface="Tw Cen MT" panose="020B0602020104020603" pitchFamily="34" charset="0"/>
              </a:rPr>
              <a:t>23:</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1" dirty="0" smtClean="0">
                <a:solidFill>
                  <a:schemeClr val="bg1">
                    <a:lumMod val="65000"/>
                  </a:schemeClr>
                </a:solidFill>
                <a:latin typeface="Tw Cen MT" panose="020B0602020104020603" pitchFamily="34" charset="0"/>
                <a:hlinkClick r:id="rId16"/>
              </a:rPr>
              <a:t>“Lobster Dish” by Dhi</a:t>
            </a:r>
            <a:r>
              <a:rPr lang="en-US" sz="700" i="1" dirty="0" smtClean="0">
                <a:solidFill>
                  <a:schemeClr val="bg1">
                    <a:lumMod val="65000"/>
                  </a:schemeClr>
                </a:solidFill>
                <a:latin typeface="Tw Cen MT" panose="020B0602020104020603" pitchFamily="34" charset="0"/>
              </a:rPr>
              <a:t> </a:t>
            </a:r>
            <a:r>
              <a:rPr lang="en-US" sz="700" i="1" dirty="0" smtClean="0">
                <a:latin typeface="Tw Cen MT" panose="020B0602020104020603" pitchFamily="34" charset="0"/>
              </a:rPr>
              <a:t>–</a:t>
            </a:r>
            <a:r>
              <a:rPr lang="en-US" sz="700" i="1" dirty="0" smtClean="0">
                <a:solidFill>
                  <a:schemeClr val="bg1">
                    <a:lumMod val="65000"/>
                  </a:schemeClr>
                </a:solidFill>
                <a:latin typeface="Tw Cen MT" panose="020B0602020104020603" pitchFamily="34" charset="0"/>
              </a:rPr>
              <a:t> </a:t>
            </a:r>
            <a:r>
              <a:rPr lang="en-US" sz="700" i="1" dirty="0" smtClean="0">
                <a:solidFill>
                  <a:schemeClr val="bg1">
                    <a:lumMod val="65000"/>
                  </a:schemeClr>
                </a:solidFill>
                <a:latin typeface="Tw Cen MT" panose="020B0602020104020603" pitchFamily="34" charset="0"/>
                <a:hlinkClick r:id="rId4"/>
              </a:rPr>
              <a:t>CC BY 2.0</a:t>
            </a:r>
            <a:endParaRPr lang="en-US" sz="700" i="1" dirty="0" smtClean="0">
              <a:latin typeface="Tw Cen MT" panose="020B0602020104020603" pitchFamily="34" charset="0"/>
            </a:endParaRPr>
          </a:p>
          <a:p>
            <a:r>
              <a:rPr lang="en-US" sz="700" i="0" dirty="0" smtClean="0">
                <a:latin typeface="Tw Cen MT" panose="020B0602020104020603" pitchFamily="34" charset="0"/>
              </a:rPr>
              <a:t>Slide </a:t>
            </a:r>
            <a:r>
              <a:rPr lang="en-US" sz="700" i="0" dirty="0" smtClean="0">
                <a:latin typeface="Tw Cen MT" panose="020B0602020104020603" pitchFamily="34" charset="0"/>
              </a:rPr>
              <a:t>31:</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1" dirty="0" smtClean="0">
                <a:solidFill>
                  <a:schemeClr val="bg1">
                    <a:lumMod val="50000"/>
                  </a:schemeClr>
                </a:solidFill>
                <a:latin typeface="Tw Cen MT" panose="020B0602020104020603" pitchFamily="34" charset="0"/>
                <a:hlinkClick r:id="rId17"/>
              </a:rPr>
              <a:t>“Grilled Trout at Avo” by Ralph Daily</a:t>
            </a:r>
            <a:r>
              <a:rPr lang="en-US" sz="700" i="1" dirty="0" smtClean="0">
                <a:solidFill>
                  <a:schemeClr val="bg1">
                    <a:lumMod val="50000"/>
                  </a:schemeClr>
                </a:solidFill>
                <a:latin typeface="Tw Cen MT" panose="020B0602020104020603" pitchFamily="34" charset="0"/>
              </a:rPr>
              <a:t> </a:t>
            </a:r>
            <a:r>
              <a:rPr lang="en-US" sz="700" i="1" dirty="0" smtClean="0">
                <a:latin typeface="Tw Cen MT" panose="020B0602020104020603" pitchFamily="34" charset="0"/>
              </a:rPr>
              <a:t>–</a:t>
            </a:r>
            <a:r>
              <a:rPr lang="en-US" sz="700" i="1" dirty="0" smtClean="0">
                <a:solidFill>
                  <a:schemeClr val="bg1">
                    <a:lumMod val="50000"/>
                  </a:schemeClr>
                </a:solidFill>
                <a:latin typeface="Tw Cen MT" panose="020B0602020104020603" pitchFamily="34" charset="0"/>
              </a:rPr>
              <a:t> </a:t>
            </a:r>
            <a:r>
              <a:rPr lang="en-US" sz="700" i="1" dirty="0" smtClean="0">
                <a:solidFill>
                  <a:schemeClr val="bg1">
                    <a:lumMod val="65000"/>
                  </a:schemeClr>
                </a:solidFill>
                <a:latin typeface="Tw Cen MT" panose="020B0602020104020603" pitchFamily="34" charset="0"/>
                <a:hlinkClick r:id="rId4"/>
              </a:rPr>
              <a:t>CC BY 2.0</a:t>
            </a:r>
            <a:endParaRPr lang="en-US" sz="700" i="1" dirty="0" smtClean="0">
              <a:solidFill>
                <a:schemeClr val="bg1">
                  <a:lumMod val="65000"/>
                </a:schemeClr>
              </a:solidFill>
              <a:latin typeface="Tw Cen MT" panose="020B06020201040206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0" dirty="0" smtClean="0">
                <a:latin typeface="Tw Cen MT" panose="020B0602020104020603" pitchFamily="34" charset="0"/>
              </a:rPr>
              <a:t>Slide </a:t>
            </a:r>
            <a:r>
              <a:rPr lang="en-US" sz="700" i="0" dirty="0" smtClean="0">
                <a:latin typeface="Tw Cen MT" panose="020B0602020104020603" pitchFamily="34" charset="0"/>
              </a:rPr>
              <a:t>32:</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1" dirty="0" smtClean="0">
                <a:solidFill>
                  <a:schemeClr val="bg1">
                    <a:lumMod val="50000"/>
                  </a:schemeClr>
                </a:solidFill>
                <a:latin typeface="Tw Cen MT" panose="020B0602020104020603" pitchFamily="34" charset="0"/>
                <a:hlinkClick r:id="rId18"/>
              </a:rPr>
              <a:t>“Clam Chowder” by Jen</a:t>
            </a:r>
            <a:r>
              <a:rPr lang="en-US" sz="700" i="1" dirty="0" smtClean="0">
                <a:solidFill>
                  <a:schemeClr val="bg1">
                    <a:lumMod val="50000"/>
                  </a:schemeClr>
                </a:solidFill>
                <a:latin typeface="Tw Cen MT" panose="020B0602020104020603" pitchFamily="34" charset="0"/>
              </a:rPr>
              <a:t> </a:t>
            </a:r>
            <a:r>
              <a:rPr lang="en-US" sz="700" i="1" dirty="0" smtClean="0">
                <a:latin typeface="Tw Cen MT" panose="020B0602020104020603" pitchFamily="34" charset="0"/>
              </a:rPr>
              <a:t>–</a:t>
            </a:r>
            <a:r>
              <a:rPr lang="en-US" sz="700" i="1" dirty="0" smtClean="0">
                <a:solidFill>
                  <a:schemeClr val="bg1">
                    <a:lumMod val="50000"/>
                  </a:schemeClr>
                </a:solidFill>
                <a:latin typeface="Tw Cen MT" panose="020B0602020104020603" pitchFamily="34" charset="0"/>
              </a:rPr>
              <a:t> </a:t>
            </a:r>
            <a:r>
              <a:rPr lang="en-US" sz="700" i="1" dirty="0" smtClean="0">
                <a:solidFill>
                  <a:schemeClr val="bg1">
                    <a:lumMod val="65000"/>
                  </a:schemeClr>
                </a:solidFill>
                <a:latin typeface="Tw Cen MT" panose="020B0602020104020603" pitchFamily="34" charset="0"/>
                <a:hlinkClick r:id="rId4"/>
              </a:rPr>
              <a:t>CC BY 2.0</a:t>
            </a:r>
            <a:endParaRPr lang="en-US" sz="700" i="0" dirty="0" smtClean="0">
              <a:solidFill>
                <a:schemeClr val="bg1">
                  <a:lumMod val="65000"/>
                </a:schemeClr>
              </a:solidFill>
              <a:latin typeface="Tw Cen MT" panose="020B0602020104020603" pitchFamily="34" charset="0"/>
            </a:endParaRPr>
          </a:p>
          <a:p>
            <a:r>
              <a:rPr lang="en-US" sz="700" i="0" dirty="0" smtClean="0">
                <a:latin typeface="Tw Cen MT" panose="020B0602020104020603" pitchFamily="34" charset="0"/>
              </a:rPr>
              <a:t>Slide </a:t>
            </a:r>
            <a:r>
              <a:rPr lang="en-US" sz="700" i="0" dirty="0" smtClean="0">
                <a:latin typeface="Tw Cen MT" panose="020B0602020104020603" pitchFamily="34" charset="0"/>
              </a:rPr>
              <a:t>33:</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1" dirty="0" smtClean="0">
                <a:solidFill>
                  <a:schemeClr val="bg1">
                    <a:lumMod val="65000"/>
                  </a:schemeClr>
                </a:solidFill>
                <a:latin typeface="Tw Cen MT" panose="020B0602020104020603" pitchFamily="34" charset="0"/>
                <a:hlinkClick r:id="rId19"/>
              </a:rPr>
              <a:t>“Fish Steaks” by Jill Siegrist</a:t>
            </a:r>
            <a:r>
              <a:rPr lang="en-US" sz="700" i="1" dirty="0" smtClean="0">
                <a:solidFill>
                  <a:schemeClr val="bg1">
                    <a:lumMod val="65000"/>
                  </a:schemeClr>
                </a:solidFill>
                <a:latin typeface="Tw Cen MT" panose="020B0602020104020603" pitchFamily="34" charset="0"/>
              </a:rPr>
              <a:t> – </a:t>
            </a:r>
            <a:r>
              <a:rPr lang="en-US" sz="700" i="1" dirty="0" smtClean="0">
                <a:solidFill>
                  <a:schemeClr val="bg1">
                    <a:lumMod val="65000"/>
                  </a:schemeClr>
                </a:solidFill>
                <a:latin typeface="Tw Cen MT" panose="020B0602020104020603" pitchFamily="34" charset="0"/>
                <a:hlinkClick r:id="rId20"/>
              </a:rPr>
              <a:t>CC BY-NC-SA 2.0</a:t>
            </a:r>
            <a:endParaRPr lang="en-US" sz="700" i="1" dirty="0" smtClean="0">
              <a:solidFill>
                <a:schemeClr val="bg1">
                  <a:lumMod val="65000"/>
                </a:schemeClr>
              </a:solidFill>
              <a:latin typeface="Tw Cen MT" panose="020B06020201040206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0" dirty="0" smtClean="0">
                <a:latin typeface="Tw Cen MT" panose="020B0602020104020603" pitchFamily="34" charset="0"/>
              </a:rPr>
              <a:t>Slide </a:t>
            </a:r>
            <a:r>
              <a:rPr lang="en-US" sz="700" i="0" dirty="0" smtClean="0">
                <a:latin typeface="Tw Cen MT" panose="020B0602020104020603" pitchFamily="34" charset="0"/>
              </a:rPr>
              <a:t>34:</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1" dirty="0" smtClean="0">
                <a:solidFill>
                  <a:schemeClr val="bg1">
                    <a:lumMod val="65000"/>
                  </a:schemeClr>
                </a:solidFill>
                <a:latin typeface="Tw Cen MT" panose="020B0602020104020603" pitchFamily="34" charset="0"/>
                <a:hlinkClick r:id="rId21"/>
              </a:rPr>
              <a:t>“Fish Oil Supplements” by Hit Thatswitch</a:t>
            </a:r>
            <a:r>
              <a:rPr lang="en-US" sz="700" i="1" dirty="0" smtClean="0">
                <a:solidFill>
                  <a:schemeClr val="bg1">
                    <a:lumMod val="65000"/>
                  </a:schemeClr>
                </a:solidFill>
                <a:latin typeface="Tw Cen MT" panose="020B0602020104020603" pitchFamily="34" charset="0"/>
              </a:rPr>
              <a:t> – </a:t>
            </a:r>
            <a:r>
              <a:rPr lang="en-US" sz="700" i="1" dirty="0" smtClean="0">
                <a:solidFill>
                  <a:schemeClr val="bg1">
                    <a:lumMod val="65000"/>
                  </a:schemeClr>
                </a:solidFill>
                <a:latin typeface="Tw Cen MT" panose="020B0602020104020603" pitchFamily="34" charset="0"/>
                <a:hlinkClick r:id="rId20"/>
              </a:rPr>
              <a:t>CC BY-NC-SA 2.0</a:t>
            </a:r>
            <a:endParaRPr lang="en-US" sz="700" i="1" dirty="0" smtClean="0">
              <a:latin typeface="Tw Cen MT" panose="020B06020201040206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0" dirty="0" smtClean="0">
                <a:latin typeface="Tw Cen MT" panose="020B0602020104020603" pitchFamily="34" charset="0"/>
              </a:rPr>
              <a:t>Slide </a:t>
            </a:r>
            <a:r>
              <a:rPr lang="en-US" sz="700" i="0" dirty="0" smtClean="0">
                <a:latin typeface="Tw Cen MT" panose="020B0602020104020603" pitchFamily="34" charset="0"/>
              </a:rPr>
              <a:t>38:</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1" dirty="0" smtClean="0">
                <a:solidFill>
                  <a:schemeClr val="bg1">
                    <a:lumMod val="65000"/>
                  </a:schemeClr>
                </a:solidFill>
                <a:latin typeface="Tw Cen MT" panose="020B0602020104020603" pitchFamily="34" charset="0"/>
                <a:hlinkClick r:id="rId22"/>
              </a:rPr>
              <a:t>“Salmon Salad” by Jeremy Keith</a:t>
            </a:r>
            <a:r>
              <a:rPr lang="en-US" sz="700" i="1" dirty="0" smtClean="0">
                <a:solidFill>
                  <a:schemeClr val="bg1">
                    <a:lumMod val="65000"/>
                  </a:schemeClr>
                </a:solidFill>
                <a:latin typeface="Tw Cen MT" panose="020B0602020104020603" pitchFamily="34" charset="0"/>
              </a:rPr>
              <a:t> – </a:t>
            </a:r>
            <a:r>
              <a:rPr lang="en-US" sz="700" i="1" dirty="0" smtClean="0">
                <a:solidFill>
                  <a:schemeClr val="bg1">
                    <a:lumMod val="65000"/>
                  </a:schemeClr>
                </a:solidFill>
                <a:latin typeface="Tw Cen MT" panose="020B0602020104020603" pitchFamily="34" charset="0"/>
                <a:hlinkClick r:id="rId4"/>
              </a:rPr>
              <a:t>CC BY 2.0</a:t>
            </a:r>
            <a:endParaRPr lang="en-US" sz="700" i="1" dirty="0" smtClean="0">
              <a:solidFill>
                <a:schemeClr val="bg1">
                  <a:lumMod val="65000"/>
                </a:schemeClr>
              </a:solidFill>
              <a:latin typeface="Tw Cen MT" panose="020B0602020104020603" pitchFamily="34" charset="0"/>
            </a:endParaRPr>
          </a:p>
          <a:p>
            <a:r>
              <a:rPr lang="en-US" sz="700" i="0" dirty="0" smtClean="0">
                <a:latin typeface="Tw Cen MT" panose="020B0602020104020603" pitchFamily="34" charset="0"/>
              </a:rPr>
              <a:t>Slide </a:t>
            </a:r>
            <a:r>
              <a:rPr lang="en-US" sz="700" i="0" dirty="0" smtClean="0">
                <a:latin typeface="Tw Cen MT" panose="020B0602020104020603" pitchFamily="34" charset="0"/>
              </a:rPr>
              <a:t>39:</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1" dirty="0" smtClean="0">
                <a:solidFill>
                  <a:schemeClr val="bg1">
                    <a:lumMod val="65000"/>
                  </a:schemeClr>
                </a:solidFill>
                <a:latin typeface="Tw Cen MT" panose="020B0602020104020603" pitchFamily="34" charset="0"/>
                <a:hlinkClick r:id="rId23"/>
              </a:rPr>
              <a:t>“Fish Market Mahi Mahi Sandwich by Mr. T in DC</a:t>
            </a:r>
            <a:r>
              <a:rPr lang="en-US" sz="700" i="1" dirty="0" smtClean="0">
                <a:solidFill>
                  <a:schemeClr val="bg1">
                    <a:lumMod val="65000"/>
                  </a:schemeClr>
                </a:solidFill>
                <a:latin typeface="Tw Cen MT" panose="020B0602020104020603" pitchFamily="34" charset="0"/>
              </a:rPr>
              <a:t> – </a:t>
            </a:r>
            <a:r>
              <a:rPr lang="en-US" sz="700" i="1" dirty="0" smtClean="0">
                <a:solidFill>
                  <a:schemeClr val="bg1">
                    <a:lumMod val="65000"/>
                  </a:schemeClr>
                </a:solidFill>
                <a:latin typeface="Tw Cen MT" panose="020B0602020104020603" pitchFamily="34" charset="0"/>
                <a:hlinkClick r:id="rId24"/>
              </a:rPr>
              <a:t>CC BY-ND 2.0</a:t>
            </a:r>
            <a:endParaRPr lang="en-US" sz="700" i="1" dirty="0" smtClean="0">
              <a:solidFill>
                <a:schemeClr val="bg1">
                  <a:lumMod val="65000"/>
                </a:schemeClr>
              </a:solidFill>
              <a:latin typeface="Tw Cen MT" panose="020B06020201040206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1" dirty="0" smtClean="0">
                <a:solidFill>
                  <a:schemeClr val="bg1">
                    <a:lumMod val="65000"/>
                  </a:schemeClr>
                </a:solidFill>
                <a:latin typeface="Tw Cen MT" panose="020B0602020104020603" pitchFamily="34" charset="0"/>
                <a:hlinkClick r:id="rId25"/>
              </a:rPr>
              <a:t>“Blackened Teriyaki Salmon with Watercress and Soba Noodles” by Blue Moon in Her Eyes</a:t>
            </a:r>
            <a:r>
              <a:rPr lang="en-US" sz="700" i="1" dirty="0" smtClean="0">
                <a:solidFill>
                  <a:schemeClr val="bg1">
                    <a:lumMod val="65000"/>
                  </a:schemeClr>
                </a:solidFill>
                <a:latin typeface="Tw Cen MT" panose="020B0602020104020603" pitchFamily="34" charset="0"/>
              </a:rPr>
              <a:t> – </a:t>
            </a:r>
            <a:r>
              <a:rPr lang="en-US" sz="700" i="1" dirty="0" smtClean="0">
                <a:solidFill>
                  <a:schemeClr val="bg1">
                    <a:lumMod val="65000"/>
                  </a:schemeClr>
                </a:solidFill>
                <a:latin typeface="Tw Cen MT" panose="020B0602020104020603" pitchFamily="34" charset="0"/>
                <a:hlinkClick r:id="rId20"/>
              </a:rPr>
              <a:t>CC BY-NC-SA 2.0</a:t>
            </a:r>
            <a:endParaRPr lang="en-US" sz="700" i="1" dirty="0" smtClean="0">
              <a:solidFill>
                <a:schemeClr val="bg1">
                  <a:lumMod val="65000"/>
                </a:schemeClr>
              </a:solidFill>
              <a:latin typeface="Tw Cen MT" panose="020B06020201040206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1" dirty="0" smtClean="0">
                <a:solidFill>
                  <a:schemeClr val="bg1">
                    <a:lumMod val="65000"/>
                  </a:schemeClr>
                </a:solidFill>
                <a:latin typeface="Tw Cen MT" panose="020B0602020104020603" pitchFamily="34" charset="0"/>
                <a:hlinkClick r:id="rId26"/>
              </a:rPr>
              <a:t>“Chili Lime Shrimp” by Mike McCune</a:t>
            </a:r>
            <a:r>
              <a:rPr lang="en-US" sz="700" i="1" dirty="0" smtClean="0">
                <a:solidFill>
                  <a:schemeClr val="bg1">
                    <a:lumMod val="65000"/>
                  </a:schemeClr>
                </a:solidFill>
                <a:latin typeface="Tw Cen MT" panose="020B0602020104020603" pitchFamily="34" charset="0"/>
              </a:rPr>
              <a:t> </a:t>
            </a:r>
            <a:r>
              <a:rPr lang="en-US" sz="700" i="1" dirty="0" smtClean="0">
                <a:latin typeface="Tw Cen MT" panose="020B0602020104020603" pitchFamily="34" charset="0"/>
              </a:rPr>
              <a:t>–</a:t>
            </a:r>
            <a:r>
              <a:rPr lang="en-US" sz="700" i="1" dirty="0" smtClean="0">
                <a:solidFill>
                  <a:schemeClr val="bg1">
                    <a:lumMod val="50000"/>
                  </a:schemeClr>
                </a:solidFill>
                <a:latin typeface="Tw Cen MT" panose="020B0602020104020603" pitchFamily="34" charset="0"/>
              </a:rPr>
              <a:t> </a:t>
            </a:r>
            <a:r>
              <a:rPr lang="en-US" sz="700" i="1" dirty="0" smtClean="0">
                <a:solidFill>
                  <a:schemeClr val="bg1">
                    <a:lumMod val="65000"/>
                  </a:schemeClr>
                </a:solidFill>
                <a:latin typeface="Tw Cen MT" panose="020B0602020104020603" pitchFamily="34" charset="0"/>
                <a:hlinkClick r:id="rId4"/>
              </a:rPr>
              <a:t>CC BY 2.0</a:t>
            </a:r>
            <a:endParaRPr lang="en-US" sz="700" i="1" dirty="0" smtClean="0">
              <a:solidFill>
                <a:schemeClr val="bg1">
                  <a:lumMod val="65000"/>
                </a:schemeClr>
              </a:solidFill>
              <a:latin typeface="Tw Cen MT" panose="020B06020201040206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1" dirty="0" smtClean="0">
                <a:solidFill>
                  <a:schemeClr val="bg1">
                    <a:lumMod val="65000"/>
                  </a:schemeClr>
                </a:solidFill>
                <a:latin typeface="Tw Cen MT" panose="020B0602020104020603" pitchFamily="34" charset="0"/>
                <a:hlinkClick r:id="rId27"/>
              </a:rPr>
              <a:t>“Harissa Salmon with Pistachio Salt and Couscous Salad” by Blue Moon in Her Eyes</a:t>
            </a:r>
            <a:r>
              <a:rPr lang="en-US" sz="700" i="1" dirty="0" smtClean="0">
                <a:solidFill>
                  <a:schemeClr val="bg1">
                    <a:lumMod val="65000"/>
                  </a:schemeClr>
                </a:solidFill>
                <a:latin typeface="Tw Cen MT" panose="020B0602020104020603" pitchFamily="34" charset="0"/>
              </a:rPr>
              <a:t> – </a:t>
            </a:r>
            <a:r>
              <a:rPr lang="en-US" sz="700" i="1" dirty="0" smtClean="0">
                <a:solidFill>
                  <a:schemeClr val="bg1">
                    <a:lumMod val="65000"/>
                  </a:schemeClr>
                </a:solidFill>
                <a:latin typeface="Tw Cen MT" panose="020B0602020104020603" pitchFamily="34" charset="0"/>
                <a:hlinkClick r:id="rId20"/>
              </a:rPr>
              <a:t>CC BY-NC-SA 2.0</a:t>
            </a:r>
            <a:endParaRPr lang="en-US" sz="700" i="1" dirty="0" smtClean="0">
              <a:solidFill>
                <a:schemeClr val="bg1">
                  <a:lumMod val="65000"/>
                </a:schemeClr>
              </a:solidFill>
              <a:latin typeface="Tw Cen MT" panose="020B06020201040206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1" dirty="0" smtClean="0">
                <a:solidFill>
                  <a:schemeClr val="bg1">
                    <a:lumMod val="65000"/>
                  </a:schemeClr>
                </a:solidFill>
                <a:latin typeface="Tw Cen MT" panose="020B0602020104020603" pitchFamily="34" charset="0"/>
                <a:hlinkClick r:id="rId28"/>
              </a:rPr>
              <a:t>“Shellfish Risotto” by Sarah Braun</a:t>
            </a:r>
            <a:r>
              <a:rPr lang="en-US" sz="700" i="1" dirty="0" smtClean="0">
                <a:solidFill>
                  <a:schemeClr val="bg1">
                    <a:lumMod val="65000"/>
                  </a:schemeClr>
                </a:solidFill>
                <a:latin typeface="Tw Cen MT" panose="020B0602020104020603" pitchFamily="34" charset="0"/>
              </a:rPr>
              <a:t> </a:t>
            </a:r>
            <a:r>
              <a:rPr lang="en-US" sz="700" i="1" dirty="0" smtClean="0">
                <a:latin typeface="Tw Cen MT" panose="020B0602020104020603" pitchFamily="34" charset="0"/>
              </a:rPr>
              <a:t>–</a:t>
            </a:r>
            <a:r>
              <a:rPr lang="en-US" sz="700" i="1" dirty="0" smtClean="0">
                <a:solidFill>
                  <a:schemeClr val="bg1">
                    <a:lumMod val="65000"/>
                  </a:schemeClr>
                </a:solidFill>
                <a:latin typeface="Tw Cen MT" panose="020B0602020104020603" pitchFamily="34" charset="0"/>
              </a:rPr>
              <a:t> </a:t>
            </a:r>
            <a:r>
              <a:rPr lang="en-US" sz="700" i="1" dirty="0" smtClean="0">
                <a:solidFill>
                  <a:schemeClr val="bg1">
                    <a:lumMod val="65000"/>
                  </a:schemeClr>
                </a:solidFill>
                <a:latin typeface="Tw Cen MT" panose="020B0602020104020603" pitchFamily="34" charset="0"/>
                <a:hlinkClick r:id="rId20"/>
              </a:rPr>
              <a:t>CC BY-NC-SA 2.0</a:t>
            </a:r>
            <a:endParaRPr lang="en-US" sz="700" i="1" dirty="0" smtClean="0">
              <a:latin typeface="Tw Cen MT" panose="020B06020201040206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700" i="1" dirty="0" smtClean="0">
                <a:solidFill>
                  <a:schemeClr val="bg1">
                    <a:lumMod val="65000"/>
                  </a:schemeClr>
                </a:solidFill>
                <a:latin typeface="Tw Cen MT" panose="020B0602020104020603" pitchFamily="34" charset="0"/>
                <a:hlinkClick r:id="rId29"/>
              </a:rPr>
              <a:t>“Yummy Oysters @ Big Oyster, Port Macquarie, NSW” by Free Range Jace</a:t>
            </a:r>
            <a:r>
              <a:rPr lang="en-US" sz="700" i="1" dirty="0" smtClean="0">
                <a:solidFill>
                  <a:schemeClr val="bg1">
                    <a:lumMod val="65000"/>
                  </a:schemeClr>
                </a:solidFill>
                <a:latin typeface="Tw Cen MT" panose="020B0602020104020603" pitchFamily="34" charset="0"/>
              </a:rPr>
              <a:t> </a:t>
            </a:r>
            <a:r>
              <a:rPr lang="en-US" sz="700" i="1" dirty="0" smtClean="0">
                <a:latin typeface="Tw Cen MT" panose="020B0602020104020603" pitchFamily="34" charset="0"/>
              </a:rPr>
              <a:t>–</a:t>
            </a:r>
            <a:r>
              <a:rPr lang="en-US" sz="700" i="1" dirty="0" smtClean="0">
                <a:solidFill>
                  <a:schemeClr val="bg1">
                    <a:lumMod val="65000"/>
                  </a:schemeClr>
                </a:solidFill>
                <a:latin typeface="Tw Cen MT" panose="020B0602020104020603" pitchFamily="34" charset="0"/>
              </a:rPr>
              <a:t> </a:t>
            </a:r>
            <a:r>
              <a:rPr lang="en-US" sz="700" i="1" dirty="0" smtClean="0">
                <a:solidFill>
                  <a:schemeClr val="bg1">
                    <a:lumMod val="65000"/>
                  </a:schemeClr>
                </a:solidFill>
                <a:latin typeface="Tw Cen MT" panose="020B0602020104020603" pitchFamily="34" charset="0"/>
                <a:hlinkClick r:id="rId20"/>
              </a:rPr>
              <a:t>CC BY-NC-SA 2.0</a:t>
            </a:r>
            <a:endParaRPr lang="en-US" sz="700" i="1" dirty="0" smtClean="0">
              <a:solidFill>
                <a:schemeClr val="bg1">
                  <a:lumMod val="65000"/>
                </a:schemeClr>
              </a:solidFill>
              <a:latin typeface="Tw Cen MT" panose="020B06020201040206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800" i="1" dirty="0" smtClean="0">
              <a:solidFill>
                <a:schemeClr val="bg1">
                  <a:lumMod val="65000"/>
                </a:schemeClr>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800" i="1" dirty="0" smtClean="0">
              <a:solidFill>
                <a:schemeClr val="bg1">
                  <a:lumMod val="65000"/>
                </a:schemeClr>
              </a:solidFill>
            </a:endParaRPr>
          </a:p>
        </p:txBody>
      </p:sp>
      <p:sp>
        <p:nvSpPr>
          <p:cNvPr id="4" name="Slide Number Placeholder 3"/>
          <p:cNvSpPr>
            <a:spLocks noGrp="1"/>
          </p:cNvSpPr>
          <p:nvPr>
            <p:ph type="sldNum" sz="quarter" idx="10"/>
          </p:nvPr>
        </p:nvSpPr>
        <p:spPr/>
        <p:txBody>
          <a:bodyPr/>
          <a:lstStyle/>
          <a:p>
            <a:pPr>
              <a:defRPr/>
            </a:pPr>
            <a:fld id="{FD890565-87DC-45A6-A06D-E2D4917F3375}" type="slidenum">
              <a:rPr lang="en-US" smtClean="0"/>
              <a:pPr>
                <a:defRPr/>
              </a:pPr>
              <a:t>40</a:t>
            </a:fld>
            <a:endParaRPr lang="en-US" dirty="0"/>
          </a:p>
        </p:txBody>
      </p:sp>
    </p:spTree>
    <p:extLst>
      <p:ext uri="{BB962C8B-B14F-4D97-AF65-F5344CB8AC3E}">
        <p14:creationId xmlns:p14="http://schemas.microsoft.com/office/powerpoint/2010/main" val="3209812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en-US" sz="1100" b="1" dirty="0" smtClean="0">
                <a:latin typeface="Tw Cen MT" panose="020B0602020104020603" pitchFamily="34" charset="0"/>
              </a:rPr>
              <a:t>2010 Dietary Guidelines</a:t>
            </a:r>
            <a:r>
              <a:rPr lang="en-US" sz="1100" b="1" baseline="0" dirty="0" smtClean="0">
                <a:latin typeface="Tw Cen MT" panose="020B0602020104020603" pitchFamily="34" charset="0"/>
              </a:rPr>
              <a:t> for Americans </a:t>
            </a:r>
            <a:r>
              <a:rPr lang="en-US" sz="1100" baseline="0" dirty="0" smtClean="0">
                <a:latin typeface="Tw Cen MT" panose="020B0602020104020603" pitchFamily="34" charset="0"/>
              </a:rPr>
              <a:t>(slide 5)</a:t>
            </a:r>
            <a:endParaRPr lang="en-US" sz="1100" dirty="0" smtClean="0">
              <a:latin typeface="Tw Cen MT" panose="020B0602020104020603" pitchFamily="34" charset="0"/>
            </a:endParaRP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baseline="0" dirty="0" smtClean="0">
                <a:latin typeface="Tw Cen MT" panose="020B0602020104020603" pitchFamily="34" charset="0"/>
              </a:rPr>
              <a:t>By law, the Dietary Guidelines for Americans is reviewed, updated if necessary and published every 5 years.  The benefits of seafood are so great that the 2010 government guidelines for Americans recommend that average Americans increase their seafood intake to at least 8 ounces a week, or about two servings. The serving size for children is 3 to 6 ounces.   The Department of Health and Human Services say adults now consume only about 3  ½ ounces a week.</a:t>
            </a:r>
          </a:p>
          <a:p>
            <a:pPr>
              <a:lnSpc>
                <a:spcPct val="100000"/>
              </a:lnSpc>
              <a:spcBef>
                <a:spcPts val="0"/>
              </a:spcBef>
            </a:pPr>
            <a:endParaRPr lang="en-US" sz="1100" baseline="0" dirty="0" smtClean="0">
              <a:latin typeface="Tw Cen MT" panose="020B0602020104020603" pitchFamily="34" charset="0"/>
            </a:endParaRPr>
          </a:p>
          <a:p>
            <a:pPr>
              <a:lnSpc>
                <a:spcPct val="100000"/>
              </a:lnSpc>
              <a:spcBef>
                <a:spcPts val="0"/>
              </a:spcBef>
            </a:pPr>
            <a:r>
              <a:rPr lang="en-US" sz="1100" baseline="0" dirty="0" smtClean="0">
                <a:latin typeface="Tw Cen MT" panose="020B0602020104020603" pitchFamily="34" charset="0"/>
              </a:rPr>
              <a:t>The Dietary Guidelines recommendations traditionally have been intended for healthy Americans ages 2 years and older.  However, the 2010 Dietary Guidelines for Americans is being released at a time of rising concern about the health of the American population.  Poor diet and physical inactivity are the most important factors contributing to an epidemic of overweight and obesity affecting men, women, and children in all segments of our society.  Even in the absence of overweight, poor diet and physical inactivity are associated with major causes of morbidity and mortality in the United States.  Therefore, the 2010 Dietary Guidelines is intended for Americans ages 2 years and older, including those at increased risk of chronic disease.  </a:t>
            </a:r>
          </a:p>
          <a:p>
            <a:pPr>
              <a:lnSpc>
                <a:spcPct val="100000"/>
              </a:lnSpc>
              <a:spcBef>
                <a:spcPts val="0"/>
              </a:spcBef>
            </a:pPr>
            <a:endParaRPr lang="en-US" sz="1100" baseline="0" dirty="0" smtClean="0">
              <a:latin typeface="Tw Cen MT" panose="020B0602020104020603" pitchFamily="34" charset="0"/>
            </a:endParaRPr>
          </a:p>
          <a:p>
            <a:pPr>
              <a:lnSpc>
                <a:spcPct val="100000"/>
              </a:lnSpc>
              <a:spcBef>
                <a:spcPts val="0"/>
              </a:spcBef>
            </a:pPr>
            <a:r>
              <a:rPr lang="en-US" sz="1100" baseline="0" dirty="0" smtClean="0">
                <a:latin typeface="Tw Cen MT" panose="020B0602020104020603" pitchFamily="34" charset="0"/>
              </a:rPr>
              <a:t>The health benefits of seafood are becoming increasingly well known. Research scientists and health organizations worldwide, including the U.S. Dietary Guidelines Advisory Committee and the American Heart Association, recommend adding seafood to the diet as a good source of omega-3 fatty acids (EPA and DHA).  Omega-3 fatty acids are compounds that have been shown to be beneficial to heart health and early neurological development.  </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167A9D9E-DB2F-4446-A7D1-E5EDAEB02339}" type="slidenum">
              <a:rPr lang="en-US" smtClean="0">
                <a:latin typeface="Arial" charset="0"/>
              </a:rPr>
              <a:pPr eaLnBrk="1" hangingPunct="1"/>
              <a:t>5</a:t>
            </a:fld>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Seafood Recommendations for Pregnant and Breast Feeding Women </a:t>
            </a:r>
            <a:r>
              <a:rPr lang="en-US" sz="1100" dirty="0" smtClean="0">
                <a:latin typeface="Tw Cen MT" panose="020B0602020104020603" pitchFamily="34" charset="0"/>
              </a:rPr>
              <a:t>(slide 6)</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In addition to the health benefits for the general public, this is the first time the Dietary Guidelines have recommended a specific amount of seafood to eat, the nutritional value of seafood is of particular importance during fetal growth and development, as well as in early infancy and childhood.  </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Moderate evidence indicates that intake of omega-3 fatty acids, in particular DHA, from at least 8 ounces of seafood is associated with improved infant health outcomes, such as visual and cognitive development. Therefore, it is recommended that women who are pregnant or breastfeeding consume at least 8 and up to 12 ounces of a variety of seafood per week, from choices that are lower in methyl mercury.  Obstetricians and pediatricians should provide guidance to women who are pregnant or breastfeeding to help them make healthy food choices that include seafood.  </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Women who are pregnant or breastfeeding should not eat four types of fish because they are high in methyl mercury.  These are tilefish, shark, swordfish, and king mackerel.  Women who are breastfeeding can eat all types of tuna, including white (albacore) and light canned tuna, but should limit white tuna to 6 ounces per week because it is higher in methyl mercury.</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B0B35F77-4DF1-4E56-8923-D912F7FCE9AC}" type="slidenum">
              <a:rPr lang="en-US" smtClean="0">
                <a:latin typeface="Arial" charset="0"/>
              </a:rPr>
              <a:pPr eaLnBrk="1" hangingPunct="1"/>
              <a:t>6</a:t>
            </a:fld>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pPr>
            <a:r>
              <a:rPr lang="en-US" sz="1100" b="1" dirty="0" smtClean="0">
                <a:latin typeface="Tw Cen MT" panose="020B0602020104020603" pitchFamily="34" charset="0"/>
              </a:rPr>
              <a:t>Typical American Diet Intake </a:t>
            </a:r>
            <a:r>
              <a:rPr lang="en-US" sz="1100" dirty="0" smtClean="0">
                <a:latin typeface="Tw Cen MT" panose="020B0602020104020603" pitchFamily="34" charset="0"/>
              </a:rPr>
              <a:t>(slide 7)</a:t>
            </a:r>
          </a:p>
          <a:p>
            <a:pPr eaLnBrk="1" hangingPunct="1">
              <a:spcBef>
                <a:spcPts val="0"/>
              </a:spcBef>
            </a:pPr>
            <a:endParaRPr lang="en-US" sz="1100" dirty="0" smtClean="0">
              <a:latin typeface="Tw Cen MT" panose="020B0602020104020603" pitchFamily="34" charset="0"/>
            </a:endParaRPr>
          </a:p>
          <a:p>
            <a:pPr eaLnBrk="1" hangingPunct="1">
              <a:spcBef>
                <a:spcPts val="0"/>
              </a:spcBef>
            </a:pPr>
            <a:r>
              <a:rPr lang="en-US" sz="1100" dirty="0" smtClean="0">
                <a:latin typeface="Tw Cen MT" panose="020B0602020104020603" pitchFamily="34" charset="0"/>
              </a:rPr>
              <a:t>This graph shows how the typical American diet compares to recommended intakes or limits.  This is for all individuals (ages 1 or 2 years or older, depending on the data source).</a:t>
            </a:r>
          </a:p>
          <a:p>
            <a:pPr eaLnBrk="1" hangingPunct="1">
              <a:spcBef>
                <a:spcPts val="0"/>
              </a:spcBef>
            </a:pPr>
            <a:endParaRPr lang="en-US" sz="1100" dirty="0" smtClean="0">
              <a:latin typeface="Tw Cen MT" panose="020B0602020104020603" pitchFamily="34" charset="0"/>
            </a:endParaRPr>
          </a:p>
          <a:p>
            <a:pPr eaLnBrk="1" hangingPunct="1">
              <a:spcBef>
                <a:spcPts val="0"/>
              </a:spcBef>
            </a:pPr>
            <a:r>
              <a:rPr lang="en-US" sz="1100" dirty="0" smtClean="0">
                <a:latin typeface="Tw Cen MT" panose="020B0602020104020603" pitchFamily="34" charset="0"/>
              </a:rPr>
              <a:t>The new Dietary Guidelines supports the recommendation to consume seafood for the total package of benefits that seafood provides, including its EPA and DHA content. </a:t>
            </a:r>
          </a:p>
          <a:p>
            <a:pPr eaLnBrk="1" hangingPunct="1">
              <a:spcBef>
                <a:spcPts val="0"/>
              </a:spcBef>
            </a:pPr>
            <a:endParaRPr lang="en-US" sz="1100" dirty="0" smtClean="0">
              <a:latin typeface="Tw Cen MT" panose="020B0602020104020603" pitchFamily="34" charset="0"/>
            </a:endParaRPr>
          </a:p>
          <a:p>
            <a:pPr eaLnBrk="1" hangingPunct="1">
              <a:spcBef>
                <a:spcPts val="0"/>
              </a:spcBef>
            </a:pPr>
            <a:r>
              <a:rPr lang="en-US" sz="1100" dirty="0" smtClean="0">
                <a:latin typeface="Tw Cen MT" panose="020B0602020104020603" pitchFamily="34" charset="0"/>
              </a:rPr>
              <a:t>The mean intake of seafood in the United States is approximately 3 ½ ounces per week, and increased intake is recommended.  Recommended to increase intake by replacing some meat or poultry with seafood</a:t>
            </a:r>
            <a:r>
              <a:rPr lang="en-US" sz="1100" dirty="0" smtClean="0">
                <a:latin typeface="Tw Cen MT" panose="020B0602020104020603" pitchFamily="34" charset="0"/>
              </a:rPr>
              <a:t>.</a:t>
            </a:r>
            <a:endParaRPr lang="en-US" sz="1100" dirty="0" smtClean="0">
              <a:latin typeface="Tw Cen MT" panose="020B0602020104020603"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D0907E3D-3B29-4F55-95EB-86C5B242471A}" type="slidenum">
              <a:rPr lang="en-US" smtClean="0">
                <a:latin typeface="Arial" charset="0"/>
              </a:rPr>
              <a:pPr eaLnBrk="1" hangingPunct="1"/>
              <a:t>7</a:t>
            </a:fld>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EC7F0A61-DF52-47F5-982C-05AE1E833588}" type="slidenum">
              <a:rPr lang="en-US" smtClean="0">
                <a:latin typeface="Arial" charset="0"/>
              </a:rPr>
              <a:pPr eaLnBrk="1" hangingPunct="1"/>
              <a:t>8</a:t>
            </a:fld>
            <a:endParaRPr lang="en-US" dirty="0" smtClean="0">
              <a:latin typeface="Arial" charset="0"/>
            </a:endParaRPr>
          </a:p>
        </p:txBody>
      </p:sp>
      <p:sp>
        <p:nvSpPr>
          <p:cNvPr id="52227" name="Rectangle 2"/>
          <p:cNvSpPr>
            <a:spLocks noGrp="1" noRot="1" noChangeAspect="1" noChangeArrowheads="1" noTextEdit="1"/>
          </p:cNvSpPr>
          <p:nvPr>
            <p:ph type="sldImg"/>
          </p:nvPr>
        </p:nvSpPr>
        <p:spPr>
          <a:xfrm>
            <a:off x="1184275" y="696913"/>
            <a:ext cx="4645025" cy="3484562"/>
          </a:xfrm>
          <a:ln/>
        </p:spPr>
      </p:sp>
      <p:sp>
        <p:nvSpPr>
          <p:cNvPr id="52228" name="Rectangle 3"/>
          <p:cNvSpPr>
            <a:spLocks noGrp="1" noChangeArrowheads="1"/>
          </p:cNvSpPr>
          <p:nvPr>
            <p:ph type="body" idx="1"/>
          </p:nvPr>
        </p:nvSpPr>
        <p:spPr>
          <a:xfrm>
            <a:off x="685800" y="4343400"/>
            <a:ext cx="560705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en-US" sz="1100" b="1" dirty="0" smtClean="0">
                <a:latin typeface="Tw Cen MT" panose="020B0602020104020603" pitchFamily="34" charset="0"/>
              </a:rPr>
              <a:t>2010 Dietary Guidelines </a:t>
            </a:r>
            <a:r>
              <a:rPr lang="en-US" sz="1100" dirty="0" smtClean="0">
                <a:latin typeface="Tw Cen MT" panose="020B0602020104020603" pitchFamily="34" charset="0"/>
              </a:rPr>
              <a:t>(slide 8)</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The Dietary Guidelines for Americans (DGA) established the direction for all government nutrition programs, including research, education, and food assistance. The Dietary Guidelines provide science-based advice to promote health and to reduce the risk for major chronic diseases through diet and physical activity. The Dietary Guidelines can be found at www.health.gov/dietaryguidelines.</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The Dietary Guidelines for Americans are a joint effort of the U.S. Department of Health and Human Services (HHS) and the U.S. Department of Agriculture (USDA).</a:t>
            </a:r>
          </a:p>
          <a:p>
            <a:pPr>
              <a:lnSpc>
                <a:spcPct val="100000"/>
              </a:lnSpc>
              <a:spcBef>
                <a:spcPts val="0"/>
              </a:spcBef>
            </a:pPr>
            <a:endParaRPr lang="en-US" sz="1100" dirty="0" smtClean="0">
              <a:latin typeface="Tw Cen MT" panose="020B0602020104020603" pitchFamily="34" charset="0"/>
            </a:endParaRPr>
          </a:p>
          <a:p>
            <a:pPr>
              <a:lnSpc>
                <a:spcPct val="100000"/>
              </a:lnSpc>
              <a:spcBef>
                <a:spcPts val="0"/>
              </a:spcBef>
            </a:pPr>
            <a:r>
              <a:rPr lang="en-US" sz="1100" dirty="0" smtClean="0">
                <a:latin typeface="Tw Cen MT" panose="020B0602020104020603" pitchFamily="34" charset="0"/>
              </a:rPr>
              <a:t>The two basic concepts of the Dietary Guidelines are:</a:t>
            </a:r>
          </a:p>
          <a:p>
            <a:pPr marL="685800" lvl="1" indent="-228600">
              <a:lnSpc>
                <a:spcPct val="100000"/>
              </a:lnSpc>
              <a:spcBef>
                <a:spcPts val="0"/>
              </a:spcBef>
              <a:buFont typeface="+mj-lt"/>
              <a:buAutoNum type="arabicPeriod"/>
            </a:pPr>
            <a:r>
              <a:rPr lang="en-US" sz="1100" dirty="0" smtClean="0">
                <a:latin typeface="Tw Cen MT" panose="020B0602020104020603" pitchFamily="34" charset="0"/>
              </a:rPr>
              <a:t>Maintain a calorie balance over time to achieve and sustain a healthy weight</a:t>
            </a:r>
          </a:p>
          <a:p>
            <a:pPr marL="685800" lvl="1" indent="-228600">
              <a:lnSpc>
                <a:spcPct val="100000"/>
              </a:lnSpc>
              <a:spcBef>
                <a:spcPts val="0"/>
              </a:spcBef>
              <a:buFont typeface="+mj-lt"/>
              <a:buAutoNum type="arabicPeriod"/>
            </a:pPr>
            <a:r>
              <a:rPr lang="en-US" sz="1100" dirty="0" smtClean="0">
                <a:latin typeface="Tw Cen MT" panose="020B0602020104020603" pitchFamily="34" charset="0"/>
              </a:rPr>
              <a:t>Focus on consuming nutrient-dense foods and beverages</a:t>
            </a:r>
          </a:p>
          <a:p>
            <a:pPr>
              <a:lnSpc>
                <a:spcPct val="100000"/>
              </a:lnSpc>
              <a:spcBef>
                <a:spcPts val="0"/>
              </a:spcBef>
            </a:pPr>
            <a:endParaRPr lang="en-US" sz="1100" dirty="0" smtClean="0">
              <a:latin typeface="Tw Cen MT" panose="020B0602020104020603" pitchFamily="34" charset="0"/>
            </a:endParaRPr>
          </a:p>
          <a:p>
            <a:pPr marL="171450" indent="-171450">
              <a:lnSpc>
                <a:spcPct val="100000"/>
              </a:lnSpc>
              <a:spcBef>
                <a:spcPts val="0"/>
              </a:spcBef>
              <a:buFont typeface="Arial" panose="020B0604020202020204" pitchFamily="34" charset="0"/>
              <a:buChar char="•"/>
            </a:pPr>
            <a:r>
              <a:rPr lang="en-US" sz="1100" dirty="0" smtClean="0">
                <a:latin typeface="Tw Cen MT" panose="020B0602020104020603" pitchFamily="34" charset="0"/>
              </a:rPr>
              <a:t>Eating and physical activity patterns that are focused on consuming fewer calories, making informed food choices, and being physically active can help people attain and maintain a healthy weight, reduce their risk of chronic disease, and promote overall health.</a:t>
            </a:r>
          </a:p>
          <a:p>
            <a:pPr marL="171450" indent="-171450">
              <a:lnSpc>
                <a:spcPct val="100000"/>
              </a:lnSpc>
              <a:spcBef>
                <a:spcPts val="0"/>
              </a:spcBef>
              <a:buFont typeface="Arial" panose="020B0604020202020204" pitchFamily="34" charset="0"/>
              <a:buChar char="•"/>
            </a:pPr>
            <a:r>
              <a:rPr lang="en-US" sz="1100" dirty="0" smtClean="0">
                <a:latin typeface="Tw Cen MT" panose="020B0602020104020603" pitchFamily="34" charset="0"/>
              </a:rPr>
              <a:t>Prevent and/or reduce overweight and obesity through improved eating and physical activity behaviors.</a:t>
            </a:r>
          </a:p>
          <a:p>
            <a:pPr marL="171450" indent="-171450">
              <a:lnSpc>
                <a:spcPct val="100000"/>
              </a:lnSpc>
              <a:spcBef>
                <a:spcPts val="0"/>
              </a:spcBef>
              <a:buFont typeface="Arial" panose="020B0604020202020204" pitchFamily="34" charset="0"/>
              <a:buChar char="•"/>
            </a:pPr>
            <a:r>
              <a:rPr lang="en-US" sz="1100" dirty="0" smtClean="0">
                <a:latin typeface="Tw Cen MT" panose="020B0602020104020603" pitchFamily="34" charset="0"/>
              </a:rPr>
              <a:t>Control total calorie intake to manage body weight.  For people who are overweight or obese, this will mean consuming fewer calories from foods and beverages.</a:t>
            </a:r>
          </a:p>
          <a:p>
            <a:pPr marL="171450" indent="-171450">
              <a:lnSpc>
                <a:spcPct val="100000"/>
              </a:lnSpc>
              <a:spcBef>
                <a:spcPts val="0"/>
              </a:spcBef>
              <a:buFont typeface="Arial" panose="020B0604020202020204" pitchFamily="34" charset="0"/>
              <a:buChar char="•"/>
            </a:pPr>
            <a:r>
              <a:rPr lang="en-US" sz="1100" dirty="0" smtClean="0">
                <a:latin typeface="Tw Cen MT" panose="020B0602020104020603" pitchFamily="34" charset="0"/>
              </a:rPr>
              <a:t>Increase physical activity and reduce time spent in sedentary behaviors.</a:t>
            </a:r>
          </a:p>
          <a:p>
            <a:pPr marL="171450" indent="-171450">
              <a:lnSpc>
                <a:spcPct val="100000"/>
              </a:lnSpc>
              <a:spcBef>
                <a:spcPts val="0"/>
              </a:spcBef>
              <a:buFont typeface="Arial" panose="020B0604020202020204" pitchFamily="34" charset="0"/>
              <a:buChar char="•"/>
            </a:pPr>
            <a:r>
              <a:rPr lang="en-US" sz="1100" dirty="0" smtClean="0">
                <a:latin typeface="Tw Cen MT" panose="020B0602020104020603" pitchFamily="34" charset="0"/>
              </a:rPr>
              <a:t>Maintain appropriate calorie balance during each state of life – childhood, adolescence, adulthood, pregnancy and breastfeeding and older age.</a:t>
            </a:r>
          </a:p>
          <a:p>
            <a:pPr marL="171450" indent="-171450">
              <a:lnSpc>
                <a:spcPct val="100000"/>
              </a:lnSpc>
              <a:spcBef>
                <a:spcPts val="0"/>
              </a:spcBef>
              <a:buFont typeface="Arial" panose="020B0604020202020204" pitchFamily="34" charset="0"/>
              <a:buChar char="•"/>
            </a:pPr>
            <a:endParaRPr lang="en-US" sz="1100" dirty="0" smtClean="0">
              <a:latin typeface="Tw Cen MT" panose="020B0602020104020603"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100" i="1" dirty="0" smtClean="0">
                <a:latin typeface="Tw Cen MT" panose="020B0602020104020603" pitchFamily="34" charset="0"/>
              </a:rPr>
              <a:t>Instructor: Show the MyPlate: www.myplate.gov</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Seafood</a:t>
            </a:r>
            <a:r>
              <a:rPr lang="en-US" sz="1100" b="1" baseline="0" dirty="0" smtClean="0">
                <a:latin typeface="Tw Cen MT" panose="020B0602020104020603" pitchFamily="34" charset="0"/>
              </a:rPr>
              <a:t> is Nutrient-Dense </a:t>
            </a:r>
            <a:r>
              <a:rPr lang="en-US" sz="1100" baseline="0" dirty="0" smtClean="0">
                <a:latin typeface="Tw Cen MT" panose="020B0602020104020603" pitchFamily="34" charset="0"/>
              </a:rPr>
              <a:t>(slide 9)</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Food choices that should be emphasized to help Americans close nutrient gaps and move toward healthy eating patterns include consuming nutrient-dense foods. </a:t>
            </a:r>
          </a:p>
          <a:p>
            <a:pPr>
              <a:spcBef>
                <a:spcPts val="0"/>
              </a:spcBef>
            </a:pPr>
            <a:endParaRPr lang="en-US" sz="1100" dirty="0" smtClean="0">
              <a:latin typeface="Tw Cen MT" panose="020B0602020104020603" pitchFamily="34" charset="0"/>
            </a:endParaRPr>
          </a:p>
          <a:p>
            <a:pPr>
              <a:spcBef>
                <a:spcPts val="0"/>
              </a:spcBef>
            </a:pPr>
            <a:r>
              <a:rPr lang="en-US" sz="1100" dirty="0" smtClean="0">
                <a:latin typeface="Tw Cen MT" panose="020B0602020104020603" pitchFamily="34" charset="0"/>
              </a:rPr>
              <a:t>The Dietary Guidelines once again stress consuming nutrient-dense foods – meaning the nutrients have not been diluted by the addition of calories from added fats and sugars.  Nutrient dense foods are lean or low in solid fat, sugars and sodium. Nutrient</a:t>
            </a:r>
            <a:r>
              <a:rPr lang="en-US" sz="1100" baseline="0" dirty="0" smtClean="0">
                <a:latin typeface="Tw Cen MT" panose="020B0602020104020603" pitchFamily="34" charset="0"/>
              </a:rPr>
              <a:t> dense foods provide vitamins, minerals, and other substances that may have positive health effects, with relatively few calories.</a:t>
            </a:r>
            <a:endParaRPr lang="en-US" sz="1100" dirty="0" smtClean="0">
              <a:latin typeface="Tw Cen MT" panose="020B0602020104020603"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76" eaLnBrk="0" hangingPunct="0">
              <a:defRPr>
                <a:solidFill>
                  <a:schemeClr val="tx1"/>
                </a:solidFill>
                <a:latin typeface="Tahoma" pitchFamily="34" charset="0"/>
              </a:defRPr>
            </a:lvl1pPr>
            <a:lvl2pPr marL="742881" indent="-285723" defTabSz="931776" eaLnBrk="0" hangingPunct="0">
              <a:defRPr>
                <a:solidFill>
                  <a:schemeClr val="tx1"/>
                </a:solidFill>
                <a:latin typeface="Tahoma" pitchFamily="34" charset="0"/>
              </a:defRPr>
            </a:lvl2pPr>
            <a:lvl3pPr marL="1142893" indent="-228579" defTabSz="931776" eaLnBrk="0" hangingPunct="0">
              <a:defRPr>
                <a:solidFill>
                  <a:schemeClr val="tx1"/>
                </a:solidFill>
                <a:latin typeface="Tahoma" pitchFamily="34" charset="0"/>
              </a:defRPr>
            </a:lvl3pPr>
            <a:lvl4pPr marL="1600050" indent="-228579" defTabSz="931776" eaLnBrk="0" hangingPunct="0">
              <a:defRPr>
                <a:solidFill>
                  <a:schemeClr val="tx1"/>
                </a:solidFill>
                <a:latin typeface="Tahoma" pitchFamily="34" charset="0"/>
              </a:defRPr>
            </a:lvl4pPr>
            <a:lvl5pPr marL="2057207" indent="-228579" defTabSz="931776" eaLnBrk="0" hangingPunct="0">
              <a:defRPr>
                <a:solidFill>
                  <a:schemeClr val="tx1"/>
                </a:solidFill>
                <a:latin typeface="Tahoma" pitchFamily="34" charset="0"/>
              </a:defRPr>
            </a:lvl5pPr>
            <a:lvl6pPr marL="2514365" indent="-228579" defTabSz="931776" eaLnBrk="0" fontAlgn="base" hangingPunct="0">
              <a:spcBef>
                <a:spcPct val="0"/>
              </a:spcBef>
              <a:spcAft>
                <a:spcPct val="0"/>
              </a:spcAft>
              <a:defRPr>
                <a:solidFill>
                  <a:schemeClr val="tx1"/>
                </a:solidFill>
                <a:latin typeface="Tahoma" pitchFamily="34" charset="0"/>
              </a:defRPr>
            </a:lvl6pPr>
            <a:lvl7pPr marL="2971521" indent="-228579" defTabSz="931776" eaLnBrk="0" fontAlgn="base" hangingPunct="0">
              <a:spcBef>
                <a:spcPct val="0"/>
              </a:spcBef>
              <a:spcAft>
                <a:spcPct val="0"/>
              </a:spcAft>
              <a:defRPr>
                <a:solidFill>
                  <a:schemeClr val="tx1"/>
                </a:solidFill>
                <a:latin typeface="Tahoma" pitchFamily="34" charset="0"/>
              </a:defRPr>
            </a:lvl7pPr>
            <a:lvl8pPr marL="3428679" indent="-228579" defTabSz="931776" eaLnBrk="0" fontAlgn="base" hangingPunct="0">
              <a:spcBef>
                <a:spcPct val="0"/>
              </a:spcBef>
              <a:spcAft>
                <a:spcPct val="0"/>
              </a:spcAft>
              <a:defRPr>
                <a:solidFill>
                  <a:schemeClr val="tx1"/>
                </a:solidFill>
                <a:latin typeface="Tahoma" pitchFamily="34" charset="0"/>
              </a:defRPr>
            </a:lvl8pPr>
            <a:lvl9pPr marL="3885835" indent="-228579" defTabSz="931776" eaLnBrk="0" fontAlgn="base" hangingPunct="0">
              <a:spcBef>
                <a:spcPct val="0"/>
              </a:spcBef>
              <a:spcAft>
                <a:spcPct val="0"/>
              </a:spcAft>
              <a:defRPr>
                <a:solidFill>
                  <a:schemeClr val="tx1"/>
                </a:solidFill>
                <a:latin typeface="Tahoma" pitchFamily="34" charset="0"/>
              </a:defRPr>
            </a:lvl9pPr>
          </a:lstStyle>
          <a:p>
            <a:pPr eaLnBrk="1" hangingPunct="1"/>
            <a:fld id="{41AF59BE-3E44-4D4F-9B7F-036B11339E4A}" type="slidenum">
              <a:rPr lang="en-US" smtClean="0">
                <a:latin typeface="Arial" charset="0"/>
              </a:rPr>
              <a:pPr eaLnBrk="1" hangingPunct="1"/>
              <a:t>9</a:t>
            </a:fld>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r>
              <a:rPr lang="en-US" dirty="0" smtClean="0"/>
              <a:t>1</a:t>
            </a:r>
            <a:endParaRPr lang="en-US" dirty="0"/>
          </a:p>
        </p:txBody>
      </p:sp>
      <p:sp>
        <p:nvSpPr>
          <p:cNvPr id="27" name="Slide Number Placeholder 26"/>
          <p:cNvSpPr>
            <a:spLocks noGrp="1"/>
          </p:cNvSpPr>
          <p:nvPr>
            <p:ph type="sldNum" sz="quarter" idx="12"/>
          </p:nvPr>
        </p:nvSpPr>
        <p:spPr/>
        <p:txBody>
          <a:bodyPr/>
          <a:lstStyle/>
          <a:p>
            <a:pPr>
              <a:defRPr/>
            </a:pPr>
            <a:fld id="{DD5B95CC-A3A3-414B-939D-502BF59347A2}"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1</a:t>
            </a:r>
            <a:endParaRPr lang="en-US" dirty="0"/>
          </a:p>
        </p:txBody>
      </p:sp>
      <p:sp>
        <p:nvSpPr>
          <p:cNvPr id="6" name="Slide Number Placeholder 5"/>
          <p:cNvSpPr>
            <a:spLocks noGrp="1"/>
          </p:cNvSpPr>
          <p:nvPr>
            <p:ph type="sldNum" sz="quarter" idx="12"/>
          </p:nvPr>
        </p:nvSpPr>
        <p:spPr/>
        <p:txBody>
          <a:bodyPr/>
          <a:lstStyle/>
          <a:p>
            <a:pPr>
              <a:defRPr/>
            </a:pPr>
            <a:fld id="{6311C89E-DC1B-4C5B-9AF4-4A059D2A3CA8}"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1</a:t>
            </a:r>
            <a:endParaRPr lang="en-US" dirty="0"/>
          </a:p>
        </p:txBody>
      </p:sp>
      <p:sp>
        <p:nvSpPr>
          <p:cNvPr id="6" name="Slide Number Placeholder 5"/>
          <p:cNvSpPr>
            <a:spLocks noGrp="1"/>
          </p:cNvSpPr>
          <p:nvPr>
            <p:ph type="sldNum" sz="quarter" idx="12"/>
          </p:nvPr>
        </p:nvSpPr>
        <p:spPr/>
        <p:txBody>
          <a:bodyPr/>
          <a:lstStyle/>
          <a:p>
            <a:pPr>
              <a:defRPr/>
            </a:pPr>
            <a:fld id="{618C2B68-778A-4D6E-8735-10EECC7ADB63}"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05000"/>
            <a:ext cx="82296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1</a:t>
            </a:r>
          </a:p>
        </p:txBody>
      </p:sp>
      <p:sp>
        <p:nvSpPr>
          <p:cNvPr id="6" name="Rectangle 6"/>
          <p:cNvSpPr>
            <a:spLocks noGrp="1" noChangeArrowheads="1"/>
          </p:cNvSpPr>
          <p:nvPr>
            <p:ph type="sldNum" sz="quarter" idx="12"/>
          </p:nvPr>
        </p:nvSpPr>
        <p:spPr>
          <a:ln/>
        </p:spPr>
        <p:txBody>
          <a:bodyPr/>
          <a:lstStyle>
            <a:lvl1pPr>
              <a:defRPr/>
            </a:lvl1pPr>
          </a:lstStyle>
          <a:p>
            <a:pPr>
              <a:defRPr/>
            </a:pPr>
            <a:fld id="{B4B8A582-FC33-4DED-9D7F-B757256E0B50}" type="slidenum">
              <a:rPr lang="en-US"/>
              <a:pPr>
                <a:defRPr/>
              </a:pPr>
              <a:t>‹#›</a:t>
            </a:fld>
            <a:endParaRPr lang="en-US" dirty="0"/>
          </a:p>
        </p:txBody>
      </p:sp>
    </p:spTree>
    <p:extLst>
      <p:ext uri="{BB962C8B-B14F-4D97-AF65-F5344CB8AC3E}">
        <p14:creationId xmlns:p14="http://schemas.microsoft.com/office/powerpoint/2010/main" val="66829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F6FC6"/>
                </a:solidFill>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marL="274320" indent="-274320">
              <a:defRPr kumimoji="0" lang="en-US" sz="2400" kern="1200" dirty="0" smtClean="0">
                <a:solidFill>
                  <a:schemeClr val="tx1"/>
                </a:solidFill>
                <a:latin typeface="Tahoma" pitchFamily="34" charset="0"/>
                <a:ea typeface="Tahoma" pitchFamily="34" charset="0"/>
                <a:cs typeface="Tahoma" pitchFamily="34" charset="0"/>
              </a:defRPr>
            </a:lvl1pPr>
            <a:lvl2pPr marL="640080" indent="-246888">
              <a:defRPr kumimoji="0" lang="en-US" sz="2000" kern="1200" dirty="0" smtClean="0">
                <a:solidFill>
                  <a:schemeClr val="tx1"/>
                </a:solidFill>
                <a:latin typeface="Tahoma" pitchFamily="34" charset="0"/>
                <a:ea typeface="Tahoma" pitchFamily="34" charset="0"/>
                <a:cs typeface="Tahoma" pitchFamily="34" charset="0"/>
              </a:defRPr>
            </a:lvl2pPr>
            <a:lvl3pPr>
              <a:defRPr sz="1800">
                <a:latin typeface="Tahoma" pitchFamily="34" charset="0"/>
                <a:ea typeface="Tahoma" pitchFamily="34" charset="0"/>
                <a:cs typeface="Tahoma" pitchFamily="34" charset="0"/>
              </a:defRPr>
            </a:lvl3pPr>
            <a:lvl4pPr>
              <a:defRPr sz="1800">
                <a:latin typeface="Tahoma" pitchFamily="34" charset="0"/>
                <a:ea typeface="Tahoma" pitchFamily="34" charset="0"/>
                <a:cs typeface="Tahoma" pitchFamily="34" charset="0"/>
              </a:defRPr>
            </a:lvl4pPr>
            <a:lvl5pPr>
              <a:defRPr sz="1800">
                <a:latin typeface="Tahoma" pitchFamily="34" charset="0"/>
                <a:ea typeface="Tahoma" pitchFamily="34" charset="0"/>
                <a:cs typeface="Tahoma" pitchFamily="34" charset="0"/>
              </a:defRPr>
            </a:lvl5pPr>
          </a:lstStyle>
          <a:p>
            <a:pPr marL="274320" lvl="0" indent="-274320" algn="l" rtl="0" eaLnBrk="1" latinLnBrk="0" hangingPunct="1">
              <a:spcBef>
                <a:spcPts val="1200"/>
              </a:spcBef>
              <a:spcAft>
                <a:spcPts val="1200"/>
              </a:spcAft>
              <a:buClr>
                <a:srgbClr val="CC3300"/>
              </a:buClr>
              <a:buSzPct val="100000"/>
              <a:buFont typeface="Arial" pitchFamily="34" charset="0"/>
              <a:buChar char="•"/>
            </a:pPr>
            <a:r>
              <a:rPr lang="en-US" dirty="0" smtClean="0"/>
              <a:t>Click to edit Master text styles</a:t>
            </a:r>
          </a:p>
          <a:p>
            <a:pPr marL="640080" lvl="1" indent="-246888" algn="l" rtl="0" eaLnBrk="1" latinLnBrk="0" hangingPunct="1">
              <a:spcBef>
                <a:spcPct val="20000"/>
              </a:spcBef>
              <a:buClr>
                <a:srgbClr val="FF9900"/>
              </a:buClr>
              <a:buSzPct val="85000"/>
              <a:buFont typeface="Constantia" pitchFamily="18" charset="0"/>
              <a:buChar char="-"/>
            </a:pPr>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1</a:t>
            </a:r>
            <a:endParaRPr lang="en-US" dirty="0"/>
          </a:p>
        </p:txBody>
      </p:sp>
      <p:sp>
        <p:nvSpPr>
          <p:cNvPr id="6" name="Slide Number Placeholder 5"/>
          <p:cNvSpPr>
            <a:spLocks noGrp="1"/>
          </p:cNvSpPr>
          <p:nvPr>
            <p:ph type="sldNum" sz="quarter" idx="12"/>
          </p:nvPr>
        </p:nvSpPr>
        <p:spPr/>
        <p:txBody>
          <a:bodyPr/>
          <a:lstStyle/>
          <a:p>
            <a:pPr>
              <a:defRPr/>
            </a:pPr>
            <a:fld id="{BFA1E409-083E-4F8B-8FA1-9E27C90CC5D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1</a:t>
            </a:r>
            <a:endParaRPr lang="en-US" dirty="0"/>
          </a:p>
        </p:txBody>
      </p:sp>
      <p:sp>
        <p:nvSpPr>
          <p:cNvPr id="6" name="Slide Number Placeholder 5"/>
          <p:cNvSpPr>
            <a:spLocks noGrp="1"/>
          </p:cNvSpPr>
          <p:nvPr>
            <p:ph type="sldNum" sz="quarter" idx="12"/>
          </p:nvPr>
        </p:nvSpPr>
        <p:spPr/>
        <p:txBody>
          <a:bodyPr/>
          <a:lstStyle/>
          <a:p>
            <a:pPr>
              <a:defRPr/>
            </a:pPr>
            <a:fld id="{4C17EDD2-169E-4224-89B4-C9EBAB11327C}"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smtClean="0"/>
              <a:t>1</a:t>
            </a:r>
            <a:endParaRPr lang="en-US" dirty="0"/>
          </a:p>
        </p:txBody>
      </p:sp>
      <p:sp>
        <p:nvSpPr>
          <p:cNvPr id="7" name="Slide Number Placeholder 6"/>
          <p:cNvSpPr>
            <a:spLocks noGrp="1"/>
          </p:cNvSpPr>
          <p:nvPr>
            <p:ph type="sldNum" sz="quarter" idx="12"/>
          </p:nvPr>
        </p:nvSpPr>
        <p:spPr/>
        <p:txBody>
          <a:bodyPr/>
          <a:lstStyle/>
          <a:p>
            <a:pPr>
              <a:defRPr/>
            </a:pPr>
            <a:fld id="{8626C436-8543-42D6-9FC6-544A07B1B2FF}"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dirty="0" smtClean="0"/>
              <a:t>1</a:t>
            </a:r>
            <a:endParaRPr lang="en-US" dirty="0"/>
          </a:p>
        </p:txBody>
      </p:sp>
      <p:sp>
        <p:nvSpPr>
          <p:cNvPr id="9" name="Slide Number Placeholder 8"/>
          <p:cNvSpPr>
            <a:spLocks noGrp="1"/>
          </p:cNvSpPr>
          <p:nvPr>
            <p:ph type="sldNum" sz="quarter" idx="12"/>
          </p:nvPr>
        </p:nvSpPr>
        <p:spPr/>
        <p:txBody>
          <a:bodyPr/>
          <a:lstStyle/>
          <a:p>
            <a:pPr>
              <a:defRPr/>
            </a:pPr>
            <a:fld id="{BCCACDF0-FA2C-4EAC-A178-F505FF86009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dirty="0" smtClean="0"/>
              <a:t>1</a:t>
            </a:r>
            <a:endParaRPr lang="en-US" dirty="0"/>
          </a:p>
        </p:txBody>
      </p:sp>
      <p:sp>
        <p:nvSpPr>
          <p:cNvPr id="5" name="Slide Number Placeholder 4"/>
          <p:cNvSpPr>
            <a:spLocks noGrp="1"/>
          </p:cNvSpPr>
          <p:nvPr>
            <p:ph type="sldNum" sz="quarter" idx="12"/>
          </p:nvPr>
        </p:nvSpPr>
        <p:spPr/>
        <p:txBody>
          <a:bodyPr/>
          <a:lstStyle/>
          <a:p>
            <a:pPr>
              <a:defRPr/>
            </a:pPr>
            <a:fld id="{2E484C22-CC14-4A07-9070-82D96D3CC6FD}"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smtClean="0"/>
              <a:t>1</a:t>
            </a:r>
            <a:endParaRPr lang="en-US" dirty="0"/>
          </a:p>
        </p:txBody>
      </p:sp>
      <p:sp>
        <p:nvSpPr>
          <p:cNvPr id="4" name="Slide Number Placeholder 3"/>
          <p:cNvSpPr>
            <a:spLocks noGrp="1"/>
          </p:cNvSpPr>
          <p:nvPr>
            <p:ph type="sldNum" sz="quarter" idx="12"/>
          </p:nvPr>
        </p:nvSpPr>
        <p:spPr/>
        <p:txBody>
          <a:bodyPr/>
          <a:lstStyle/>
          <a:p>
            <a:pPr>
              <a:defRPr/>
            </a:pPr>
            <a:fld id="{3DB668B6-C0B1-4E4E-8996-FDF767607313}"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smtClean="0"/>
              <a:t>1</a:t>
            </a:r>
            <a:endParaRPr lang="en-US" dirty="0"/>
          </a:p>
        </p:txBody>
      </p:sp>
      <p:sp>
        <p:nvSpPr>
          <p:cNvPr id="7" name="Slide Number Placeholder 6"/>
          <p:cNvSpPr>
            <a:spLocks noGrp="1"/>
          </p:cNvSpPr>
          <p:nvPr>
            <p:ph type="sldNum" sz="quarter" idx="12"/>
          </p:nvPr>
        </p:nvSpPr>
        <p:spPr/>
        <p:txBody>
          <a:bodyPr/>
          <a:lstStyle/>
          <a:p>
            <a:pPr>
              <a:defRPr/>
            </a:pPr>
            <a:fld id="{329DA9F0-27DC-4897-AC6B-9B04E96195A2}"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smtClean="0"/>
              <a:t>1</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0B9E591F-C9B8-4E9D-AC60-C778247203F4}"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marL="274320" lvl="0" indent="-274320" algn="l" rtl="0" eaLnBrk="1" latinLnBrk="0" hangingPunct="1">
              <a:spcBef>
                <a:spcPts val="1200"/>
              </a:spcBef>
              <a:spcAft>
                <a:spcPts val="1200"/>
              </a:spcAft>
              <a:buClr>
                <a:srgbClr val="CC3300"/>
              </a:buClr>
              <a:buSzPct val="100000"/>
              <a:buFont typeface="Arial" pitchFamily="34" charset="0"/>
              <a:buChar char="•"/>
            </a:pPr>
            <a:r>
              <a:rPr kumimoji="0" lang="en-US" dirty="0" smtClean="0"/>
              <a:t>Click to edit Master text styles</a:t>
            </a:r>
          </a:p>
          <a:p>
            <a:pPr marL="640080" lvl="1" indent="-246888" algn="l" rtl="0" eaLnBrk="1" latinLnBrk="0" hangingPunct="1">
              <a:spcBef>
                <a:spcPct val="20000"/>
              </a:spcBef>
              <a:buClr>
                <a:srgbClr val="FF9900"/>
              </a:buClr>
              <a:buSzPct val="85000"/>
              <a:buFont typeface="Constantia" pitchFamily="18" charset="0"/>
              <a:buChar char="-"/>
            </a:pPr>
            <a:r>
              <a:rPr kumimoji="0" lang="en-US" dirty="0" smtClean="0"/>
              <a:t>Second level</a:t>
            </a:r>
          </a:p>
          <a:p>
            <a:pPr marL="914400" lvl="2" indent="-246888" algn="l" rtl="0" eaLnBrk="1" latinLnBrk="0" hangingPunct="1">
              <a:spcBef>
                <a:spcPct val="20000"/>
              </a:spcBef>
              <a:buClr>
                <a:schemeClr val="accent2"/>
              </a:buClr>
              <a:buSzPct val="70000"/>
              <a:buFont typeface="Wingdings 2"/>
              <a:buChar char=""/>
            </a:pPr>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dirty="0" smtClean="0"/>
              <a:t>1</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6D964154-B28C-4E58-AAA3-8D55A8E5BD83}"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Lst>
  <p:hf hdr="0" ftr="0" dt="0"/>
  <p:txStyles>
    <p:titleStyle>
      <a:lvl1pPr algn="l" rtl="0" eaLnBrk="1" latinLnBrk="0" hangingPunct="1">
        <a:spcBef>
          <a:spcPct val="0"/>
        </a:spcBef>
        <a:buNone/>
        <a:defRPr kumimoji="0" sz="4400" b="1" kern="1200">
          <a:ln>
            <a:noFill/>
          </a:ln>
          <a:solidFill>
            <a:srgbClr val="0F6FC6"/>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p:titleStyle>
    <p:bodyStyle>
      <a:lvl1pPr marL="274320" indent="-274320" algn="l" rtl="0" eaLnBrk="1" latinLnBrk="0" hangingPunct="1">
        <a:spcBef>
          <a:spcPct val="20000"/>
        </a:spcBef>
        <a:buClr>
          <a:schemeClr val="accent3"/>
        </a:buClr>
        <a:buSzPct val="95000"/>
        <a:buFont typeface="Wingdings 2"/>
        <a:buChar char=""/>
        <a:defRPr kumimoji="0" lang="en-US" sz="2400" kern="1200" dirty="0" smtClean="0">
          <a:solidFill>
            <a:schemeClr val="tx1"/>
          </a:solidFill>
          <a:latin typeface="Tahoma" pitchFamily="34" charset="0"/>
          <a:ea typeface="Tahoma" pitchFamily="34" charset="0"/>
          <a:cs typeface="Tahoma" pitchFamily="34" charset="0"/>
        </a:defRPr>
      </a:lvl1pPr>
      <a:lvl2pPr marL="640080" indent="-246888" algn="l" rtl="0" eaLnBrk="1" latinLnBrk="0" hangingPunct="1">
        <a:spcBef>
          <a:spcPct val="20000"/>
        </a:spcBef>
        <a:buClr>
          <a:schemeClr val="accent1"/>
        </a:buClr>
        <a:buSzPct val="85000"/>
        <a:buFont typeface="Wingdings 2"/>
        <a:buChar char=""/>
        <a:defRPr kumimoji="0" lang="en-US" sz="2000" kern="1200" dirty="0" smtClean="0">
          <a:solidFill>
            <a:schemeClr val="tx1"/>
          </a:solidFill>
          <a:latin typeface="Tahoma" pitchFamily="34" charset="0"/>
          <a:ea typeface="Tahoma" pitchFamily="34" charset="0"/>
          <a:cs typeface="Tahoma" pitchFamily="34" charset="0"/>
        </a:defRPr>
      </a:lvl2pPr>
      <a:lvl3pPr marL="914400" indent="-246888" algn="l" rtl="0" eaLnBrk="1" latinLnBrk="0" hangingPunct="1">
        <a:spcBef>
          <a:spcPct val="20000"/>
        </a:spcBef>
        <a:buClr>
          <a:schemeClr val="accent2"/>
        </a:buClr>
        <a:buSzPct val="70000"/>
        <a:buFont typeface="Wingdings 2"/>
        <a:buChar char=""/>
        <a:defRPr kumimoji="0" lang="en-US" sz="1800" kern="1200" dirty="0" smtClean="0">
          <a:solidFill>
            <a:schemeClr val="tx1"/>
          </a:solidFill>
          <a:latin typeface="Tahoma" pitchFamily="34" charset="0"/>
          <a:ea typeface="Tahoma" pitchFamily="34" charset="0"/>
          <a:cs typeface="Tahoma" pitchFamily="34" charset="0"/>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Tahoma" pitchFamily="34" charset="0"/>
          <a:ea typeface="Tahoma" pitchFamily="34" charset="0"/>
          <a:cs typeface="Tahoma" pitchFamily="34" charset="0"/>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Tahoma" pitchFamily="34" charset="0"/>
          <a:ea typeface="Tahoma" pitchFamily="34" charset="0"/>
          <a:cs typeface="Tahoma"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flic.kr/p/84GE1Y" TargetMode="External"/><Relationship Id="rId13"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hyperlink" Target="https://flic.kr/p/9gAdxJ" TargetMode="External"/><Relationship Id="rId12" Type="http://schemas.openxmlformats.org/officeDocument/2006/relationships/hyperlink" Target="http://flic.kr/p/eHC1zH"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hyperlink" Target="http://flic.kr/p/biVUE6" TargetMode="External"/><Relationship Id="rId5" Type="http://schemas.openxmlformats.org/officeDocument/2006/relationships/image" Target="../media/image9.jpeg"/><Relationship Id="rId10" Type="http://schemas.openxmlformats.org/officeDocument/2006/relationships/hyperlink" Target="https://flic.kr/p/uMhxs" TargetMode="External"/><Relationship Id="rId4" Type="http://schemas.openxmlformats.org/officeDocument/2006/relationships/image" Target="../media/image8.jpeg"/><Relationship Id="rId9" Type="http://schemas.openxmlformats.org/officeDocument/2006/relationships/hyperlink" Target="https://flic.kr/p/9EjqxW" TargetMode="External"/><Relationship Id="rId1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s://flic.kr/p/5vYXB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flic.kr/p/5oGWP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flic.kr/p/63og5g"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nal.usda.gov/fnic/foodcomp/searc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flic.kr/p/bP1TkP"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flic.kr/p/czciFd"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flic.kr/p/6tXmp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flic.kr/p/irgwdW"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flic.kr/p/a4ALDW"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flic.kr/p/5QwSg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flic.kr/p/iKTMv"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hyperlink" Target="http://flic.kr/p/95EY15" TargetMode="External"/><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hyperlink" Target="http://flic.kr/p/cEHbD1"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hyperlink" Target="http://flic.kr/p/4YdYds" TargetMode="External"/><Relationship Id="rId5" Type="http://schemas.openxmlformats.org/officeDocument/2006/relationships/image" Target="../media/image26.jpeg"/><Relationship Id="rId10" Type="http://schemas.openxmlformats.org/officeDocument/2006/relationships/hyperlink" Target="http://flic.kr/p/yeftt" TargetMode="External"/><Relationship Id="rId4" Type="http://schemas.openxmlformats.org/officeDocument/2006/relationships/image" Target="../media/image25.jpeg"/><Relationship Id="rId9" Type="http://schemas.openxmlformats.org/officeDocument/2006/relationships/hyperlink" Target="https://flic.kr/p/7D3LT4" TargetMode="External"/><Relationship Id="rId14" Type="http://schemas.openxmlformats.org/officeDocument/2006/relationships/hyperlink" Target="http://flic.kr/p/8kSra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hyperlink" Target="https://flic.kr/p/9EjqxW" TargetMode="External"/><Relationship Id="rId13" Type="http://schemas.openxmlformats.org/officeDocument/2006/relationships/hyperlink" Target="https://flic.kr/p/5oGWPN" TargetMode="External"/><Relationship Id="rId18" Type="http://schemas.openxmlformats.org/officeDocument/2006/relationships/hyperlink" Target="https://flic.kr/p/irgwdW" TargetMode="External"/><Relationship Id="rId26" Type="http://schemas.openxmlformats.org/officeDocument/2006/relationships/hyperlink" Target="http://flic.kr/p/4YdYds" TargetMode="External"/><Relationship Id="rId3" Type="http://schemas.openxmlformats.org/officeDocument/2006/relationships/hyperlink" Target="https://flic.kr/p/bP1TkP" TargetMode="External"/><Relationship Id="rId21" Type="http://schemas.openxmlformats.org/officeDocument/2006/relationships/hyperlink" Target="https://flic.kr/p/5QwSgL" TargetMode="External"/><Relationship Id="rId7" Type="http://schemas.openxmlformats.org/officeDocument/2006/relationships/hyperlink" Target="https://flic.kr/p/9gAdxJ" TargetMode="External"/><Relationship Id="rId12" Type="http://schemas.openxmlformats.org/officeDocument/2006/relationships/hyperlink" Target="https://flic.kr/p/5vYXB2" TargetMode="External"/><Relationship Id="rId17" Type="http://schemas.openxmlformats.org/officeDocument/2006/relationships/hyperlink" Target="http://flic.kr/p/6tXmpx" TargetMode="External"/><Relationship Id="rId25" Type="http://schemas.openxmlformats.org/officeDocument/2006/relationships/hyperlink" Target="http://flic.kr/p/95EY15" TargetMode="External"/><Relationship Id="rId2" Type="http://schemas.openxmlformats.org/officeDocument/2006/relationships/notesSlide" Target="../notesSlides/notesSlide40.xml"/><Relationship Id="rId16" Type="http://schemas.openxmlformats.org/officeDocument/2006/relationships/hyperlink" Target="http://flic.kr/p/czciFd" TargetMode="External"/><Relationship Id="rId20" Type="http://schemas.openxmlformats.org/officeDocument/2006/relationships/hyperlink" Target="https://creativecommons.org/licenses/by-nc-sa/2.0/" TargetMode="External"/><Relationship Id="rId29" Type="http://schemas.openxmlformats.org/officeDocument/2006/relationships/hyperlink" Target="http://flic.kr/p/yeftt" TargetMode="External"/><Relationship Id="rId1" Type="http://schemas.openxmlformats.org/officeDocument/2006/relationships/slideLayout" Target="../slideLayouts/slideLayout2.xml"/><Relationship Id="rId6" Type="http://schemas.openxmlformats.org/officeDocument/2006/relationships/hyperlink" Target="https://creativecommons.org/licenses/by-sa/2.0/" TargetMode="External"/><Relationship Id="rId11" Type="http://schemas.openxmlformats.org/officeDocument/2006/relationships/hyperlink" Target="http://flic.kr/p/eHC1zH" TargetMode="External"/><Relationship Id="rId24" Type="http://schemas.openxmlformats.org/officeDocument/2006/relationships/hyperlink" Target="https://creativecommons.org/licenses/by-nd/2.0/" TargetMode="External"/><Relationship Id="rId5" Type="http://schemas.openxmlformats.org/officeDocument/2006/relationships/hyperlink" Target="https://flic.kr/p/84GE1Y" TargetMode="External"/><Relationship Id="rId15" Type="http://schemas.openxmlformats.org/officeDocument/2006/relationships/hyperlink" Target="https://creativecommons.org/licenses/by-nc/2.0/" TargetMode="External"/><Relationship Id="rId23" Type="http://schemas.openxmlformats.org/officeDocument/2006/relationships/hyperlink" Target="https://flic.kr/p/7D3LT4" TargetMode="External"/><Relationship Id="rId28" Type="http://schemas.openxmlformats.org/officeDocument/2006/relationships/hyperlink" Target="http://flic.kr/p/8kSraP" TargetMode="External"/><Relationship Id="rId10" Type="http://schemas.openxmlformats.org/officeDocument/2006/relationships/hyperlink" Target="https://flic.kr/p/uMhxs" TargetMode="External"/><Relationship Id="rId19" Type="http://schemas.openxmlformats.org/officeDocument/2006/relationships/hyperlink" Target="http://flic.kr/p/a4ALDW" TargetMode="External"/><Relationship Id="rId31" Type="http://schemas.openxmlformats.org/officeDocument/2006/relationships/image" Target="../media/image30.jpeg"/><Relationship Id="rId4" Type="http://schemas.openxmlformats.org/officeDocument/2006/relationships/hyperlink" Target="https://creativecommons.org/licenses/by/2.0/" TargetMode="External"/><Relationship Id="rId9" Type="http://schemas.openxmlformats.org/officeDocument/2006/relationships/hyperlink" Target="http://flic.kr/p/biVUE6" TargetMode="External"/><Relationship Id="rId14" Type="http://schemas.openxmlformats.org/officeDocument/2006/relationships/hyperlink" Target="https://flic.kr/p/63og5g" TargetMode="External"/><Relationship Id="rId22" Type="http://schemas.openxmlformats.org/officeDocument/2006/relationships/hyperlink" Target="https://flic.kr/p/iKTMv" TargetMode="External"/><Relationship Id="rId27" Type="http://schemas.openxmlformats.org/officeDocument/2006/relationships/hyperlink" Target="http://flic.kr/p/cEHbD1" TargetMode="External"/><Relationship Id="rId30" Type="http://schemas.openxmlformats.org/officeDocument/2006/relationships/hyperlink" Target="http://creativecommons.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dietaryguidelines.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choosemyplate.go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7"/>
          <p:cNvSpPr>
            <a:spLocks noChangeArrowheads="1"/>
          </p:cNvSpPr>
          <p:nvPr/>
        </p:nvSpPr>
        <p:spPr bwMode="auto">
          <a:xfrm>
            <a:off x="0" y="4572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dirty="0"/>
          </a:p>
        </p:txBody>
      </p:sp>
      <p:pic>
        <p:nvPicPr>
          <p:cNvPr id="3077" name="Picture 1030" descr="Ext-GoldSilver_4C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172200"/>
            <a:ext cx="2133600" cy="415925"/>
          </a:xfrm>
          <a:prstGeom prst="rect">
            <a:avLst/>
          </a:prstGeom>
          <a:solidFill>
            <a:srgbClr val="1B75B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0806" y="1447800"/>
            <a:ext cx="4782387" cy="435925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0" y="0"/>
            <a:ext cx="9144000" cy="2057400"/>
          </a:xfrm>
          <a:ln w="38100"/>
        </p:spPr>
        <p:txBody>
          <a:bodyPr>
            <a:no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Choose a Variety of</a:t>
            </a:r>
            <a:br>
              <a:rPr lang="en-US" sz="4000" kern="0" dirty="0">
                <a:solidFill>
                  <a:srgbClr val="CC0000"/>
                </a:solidFill>
                <a:effectLst>
                  <a:outerShdw blurRad="38100" dist="38100" dir="2700000" algn="tl">
                    <a:srgbClr val="000000"/>
                  </a:outerShdw>
                </a:effectLst>
                <a:latin typeface="Trajan Pro" pitchFamily="18" charset="0"/>
              </a:rPr>
            </a:br>
            <a:r>
              <a:rPr lang="en-US" sz="4000" kern="0" dirty="0">
                <a:solidFill>
                  <a:srgbClr val="CC0000"/>
                </a:solidFill>
                <a:effectLst>
                  <a:outerShdw blurRad="38100" dist="38100" dir="2700000" algn="tl">
                    <a:srgbClr val="000000"/>
                  </a:outerShdw>
                </a:effectLst>
                <a:latin typeface="Trajan Pro" pitchFamily="18" charset="0"/>
              </a:rPr>
              <a:t>Protein Foods</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433" t="2151" r="433" b="1999"/>
          <a:stretch/>
        </p:blipFill>
        <p:spPr>
          <a:xfrm>
            <a:off x="6459166" y="3796233"/>
            <a:ext cx="1975160" cy="1317416"/>
          </a:xfrm>
          <a:prstGeom prst="rect">
            <a:avLst/>
          </a:prstGeom>
          <a:ln w="19050">
            <a:noFill/>
          </a:ln>
        </p:spPr>
      </p:pic>
      <p:sp>
        <p:nvSpPr>
          <p:cNvPr id="11268" name="Rectangle 3"/>
          <p:cNvSpPr>
            <a:spLocks noGrp="1" noChangeArrowheads="1"/>
          </p:cNvSpPr>
          <p:nvPr>
            <p:ph idx="1"/>
          </p:nvPr>
        </p:nvSpPr>
        <p:spPr>
          <a:xfrm>
            <a:off x="152400" y="2514600"/>
            <a:ext cx="3886201" cy="3657600"/>
          </a:xfrm>
        </p:spPr>
        <p:txBody>
          <a:bodyPr>
            <a:noAutofit/>
          </a:bodyPr>
          <a:lstStyle/>
          <a:p>
            <a:pPr marL="274320" lvl="2" indent="-274320">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Choose </a:t>
            </a:r>
            <a:r>
              <a:rPr lang="en-US" sz="2800" dirty="0" smtClean="0">
                <a:solidFill>
                  <a:srgbClr val="000000"/>
                </a:solidFill>
                <a:latin typeface="Tw Cen MT" panose="020B0602020104020603" pitchFamily="34" charset="0"/>
              </a:rPr>
              <a:t>a </a:t>
            </a:r>
            <a:r>
              <a:rPr lang="en-US" sz="2800" dirty="0">
                <a:solidFill>
                  <a:srgbClr val="000000"/>
                </a:solidFill>
                <a:latin typeface="Tw Cen MT" panose="020B0602020104020603" pitchFamily="34" charset="0"/>
              </a:rPr>
              <a:t>variety of  protein foods, which include seafood, lean meat and poultry, </a:t>
            </a:r>
            <a:r>
              <a:rPr lang="en-US" sz="2800" dirty="0" smtClean="0">
                <a:solidFill>
                  <a:srgbClr val="000000"/>
                </a:solidFill>
                <a:latin typeface="Tw Cen MT" panose="020B0602020104020603" pitchFamily="34" charset="0"/>
              </a:rPr>
              <a:t>eggs, </a:t>
            </a:r>
            <a:r>
              <a:rPr lang="en-US" sz="2800" dirty="0">
                <a:solidFill>
                  <a:srgbClr val="000000"/>
                </a:solidFill>
                <a:latin typeface="Tw Cen MT" panose="020B0602020104020603" pitchFamily="34" charset="0"/>
              </a:rPr>
              <a:t>beans and peas, soy products and unsalted nuts and seeds</a:t>
            </a:r>
          </a:p>
          <a:p>
            <a:pPr marL="274320" lvl="2" indent="-274320">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Bake, broil or grill it</a:t>
            </a:r>
          </a:p>
        </p:txBody>
      </p:sp>
      <p:sp>
        <p:nvSpPr>
          <p:cNvPr id="9" name="Slide Number Placeholder 5"/>
          <p:cNvSpPr txBox="1">
            <a:spLocks noGrp="1"/>
          </p:cNvSpPr>
          <p:nvPr/>
        </p:nvSpPr>
        <p:spPr bwMode="auto">
          <a:xfrm>
            <a:off x="8418852" y="63246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10</a:t>
            </a:fld>
            <a:endParaRPr lang="en-US" sz="1400" dirty="0">
              <a:solidFill>
                <a:srgbClr val="0070C0"/>
              </a:solidFill>
              <a:ea typeface="Tahoma" pitchFamily="34" charset="0"/>
              <a:cs typeface="Tahoma" pitchFamily="34"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1566" t="4595"/>
          <a:stretch/>
        </p:blipFill>
        <p:spPr>
          <a:xfrm>
            <a:off x="4250932" y="2325779"/>
            <a:ext cx="1975160" cy="1349065"/>
          </a:xfrm>
          <a:prstGeom prst="rect">
            <a:avLst/>
          </a:prstGeom>
          <a:ln w="19050">
            <a:noFill/>
          </a:ln>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477000" y="2321633"/>
            <a:ext cx="1975160" cy="1317416"/>
          </a:xfrm>
          <a:prstGeom prst="rect">
            <a:avLst/>
          </a:prstGeom>
          <a:ln w="19050">
            <a:noFill/>
          </a:ln>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r="21391" b="19610"/>
          <a:stretch/>
        </p:blipFill>
        <p:spPr>
          <a:xfrm flipH="1">
            <a:off x="4240045" y="3796233"/>
            <a:ext cx="1986046" cy="1317416"/>
          </a:xfrm>
          <a:prstGeom prst="rect">
            <a:avLst/>
          </a:prstGeom>
          <a:ln w="19050">
            <a:noFill/>
          </a:ln>
        </p:spPr>
      </p:pic>
      <p:sp>
        <p:nvSpPr>
          <p:cNvPr id="16" name="TextBox 15"/>
          <p:cNvSpPr txBox="1"/>
          <p:nvPr/>
        </p:nvSpPr>
        <p:spPr>
          <a:xfrm rot="16200000">
            <a:off x="7529796" y="2556116"/>
            <a:ext cx="1981200" cy="184666"/>
          </a:xfrm>
          <a:prstGeom prst="rect">
            <a:avLst/>
          </a:prstGeom>
          <a:noFill/>
        </p:spPr>
        <p:txBody>
          <a:bodyPr wrap="square" rtlCol="0">
            <a:spAutoFit/>
          </a:bodyPr>
          <a:lstStyle/>
          <a:p>
            <a:r>
              <a:rPr lang="en-US" sz="600" i="1" dirty="0" smtClean="0">
                <a:solidFill>
                  <a:schemeClr val="bg1">
                    <a:lumMod val="65000"/>
                  </a:schemeClr>
                </a:solidFill>
                <a:hlinkClick r:id="rId7"/>
              </a:rPr>
              <a:t>“Nutty Browns” by Nomadic Lass</a:t>
            </a:r>
            <a:endParaRPr lang="en-US" sz="600" i="1" dirty="0">
              <a:solidFill>
                <a:schemeClr val="bg1">
                  <a:lumMod val="65000"/>
                </a:schemeClr>
              </a:solidFill>
            </a:endParaRPr>
          </a:p>
        </p:txBody>
      </p:sp>
      <p:sp>
        <p:nvSpPr>
          <p:cNvPr id="19" name="TextBox 18"/>
          <p:cNvSpPr txBox="1"/>
          <p:nvPr/>
        </p:nvSpPr>
        <p:spPr>
          <a:xfrm rot="16200000">
            <a:off x="5330846" y="2596699"/>
            <a:ext cx="1975159" cy="184666"/>
          </a:xfrm>
          <a:prstGeom prst="rect">
            <a:avLst/>
          </a:prstGeom>
          <a:noFill/>
        </p:spPr>
        <p:txBody>
          <a:bodyPr wrap="square" rtlCol="0">
            <a:spAutoFit/>
          </a:bodyPr>
          <a:lstStyle/>
          <a:p>
            <a:r>
              <a:rPr lang="en-US" sz="600" i="1" dirty="0" smtClean="0">
                <a:solidFill>
                  <a:schemeClr val="bg1">
                    <a:lumMod val="65000"/>
                  </a:schemeClr>
                </a:solidFill>
                <a:hlinkClick r:id="rId8"/>
              </a:rPr>
              <a:t>“Colorful Eggs” by Andy Melton</a:t>
            </a:r>
            <a:endParaRPr lang="en-US" sz="600" i="1" dirty="0">
              <a:solidFill>
                <a:schemeClr val="bg1">
                  <a:lumMod val="65000"/>
                </a:schemeClr>
              </a:solidFill>
            </a:endParaRPr>
          </a:p>
        </p:txBody>
      </p:sp>
      <p:sp>
        <p:nvSpPr>
          <p:cNvPr id="21" name="TextBox 20"/>
          <p:cNvSpPr txBox="1"/>
          <p:nvPr/>
        </p:nvSpPr>
        <p:spPr>
          <a:xfrm rot="16200000">
            <a:off x="5683922" y="4316440"/>
            <a:ext cx="1317416" cy="276999"/>
          </a:xfrm>
          <a:prstGeom prst="rect">
            <a:avLst/>
          </a:prstGeom>
          <a:noFill/>
        </p:spPr>
        <p:txBody>
          <a:bodyPr wrap="square" rtlCol="0">
            <a:spAutoFit/>
          </a:bodyPr>
          <a:lstStyle/>
          <a:p>
            <a:r>
              <a:rPr lang="en-US" sz="600" i="1" dirty="0" smtClean="0">
                <a:solidFill>
                  <a:schemeClr val="bg1">
                    <a:lumMod val="65000"/>
                  </a:schemeClr>
                </a:solidFill>
                <a:hlinkClick r:id="rId9"/>
              </a:rPr>
              <a:t>“Black &amp; White Bean Salad” by Cookbookman17</a:t>
            </a:r>
            <a:endParaRPr lang="en-US" sz="600" i="1" dirty="0">
              <a:solidFill>
                <a:schemeClr val="bg1">
                  <a:lumMod val="65000"/>
                </a:schemeClr>
              </a:solidFill>
            </a:endParaRPr>
          </a:p>
        </p:txBody>
      </p:sp>
      <p:sp>
        <p:nvSpPr>
          <p:cNvPr id="22" name="TextBox 21"/>
          <p:cNvSpPr txBox="1"/>
          <p:nvPr/>
        </p:nvSpPr>
        <p:spPr>
          <a:xfrm rot="16200000">
            <a:off x="5716557" y="5832376"/>
            <a:ext cx="1257723" cy="184666"/>
          </a:xfrm>
          <a:prstGeom prst="rect">
            <a:avLst/>
          </a:prstGeom>
          <a:noFill/>
        </p:spPr>
        <p:txBody>
          <a:bodyPr wrap="square" rtlCol="0">
            <a:spAutoFit/>
          </a:bodyPr>
          <a:lstStyle/>
          <a:p>
            <a:r>
              <a:rPr lang="en-US" sz="600" i="1" dirty="0" smtClean="0">
                <a:solidFill>
                  <a:schemeClr val="bg1">
                    <a:lumMod val="65000"/>
                  </a:schemeClr>
                </a:solidFill>
                <a:hlinkClick r:id="rId10"/>
              </a:rPr>
              <a:t>“Roast Chook…” by Jules</a:t>
            </a:r>
            <a:endParaRPr lang="en-US" sz="600" i="1" dirty="0">
              <a:solidFill>
                <a:schemeClr val="bg1">
                  <a:lumMod val="65000"/>
                </a:schemeClr>
              </a:solidFill>
            </a:endParaRPr>
          </a:p>
        </p:txBody>
      </p:sp>
      <p:sp>
        <p:nvSpPr>
          <p:cNvPr id="23" name="TextBox 22"/>
          <p:cNvSpPr txBox="1"/>
          <p:nvPr/>
        </p:nvSpPr>
        <p:spPr>
          <a:xfrm rot="16200000">
            <a:off x="7861689" y="4362605"/>
            <a:ext cx="1317418" cy="184668"/>
          </a:xfrm>
          <a:prstGeom prst="rect">
            <a:avLst/>
          </a:prstGeom>
          <a:noFill/>
        </p:spPr>
        <p:txBody>
          <a:bodyPr wrap="square" rtlCol="0">
            <a:spAutoFit/>
          </a:bodyPr>
          <a:lstStyle/>
          <a:p>
            <a:r>
              <a:rPr lang="en-US" sz="600" i="1" dirty="0" smtClean="0">
                <a:solidFill>
                  <a:schemeClr val="bg1">
                    <a:lumMod val="65000"/>
                  </a:schemeClr>
                </a:solidFill>
                <a:hlinkClick r:id="rId11"/>
              </a:rPr>
              <a:t>“Met Scallops” by Ralph Daily</a:t>
            </a:r>
            <a:endParaRPr lang="en-US" sz="600" i="1" dirty="0">
              <a:solidFill>
                <a:schemeClr val="bg1">
                  <a:lumMod val="65000"/>
                </a:schemeClr>
              </a:solidFill>
            </a:endParaRPr>
          </a:p>
        </p:txBody>
      </p:sp>
      <p:sp>
        <p:nvSpPr>
          <p:cNvPr id="20" name="TextBox 19"/>
          <p:cNvSpPr txBox="1"/>
          <p:nvPr/>
        </p:nvSpPr>
        <p:spPr>
          <a:xfrm rot="16200000">
            <a:off x="7922438" y="5832376"/>
            <a:ext cx="1257723" cy="184668"/>
          </a:xfrm>
          <a:prstGeom prst="rect">
            <a:avLst/>
          </a:prstGeom>
          <a:noFill/>
        </p:spPr>
        <p:txBody>
          <a:bodyPr wrap="square" rtlCol="0">
            <a:spAutoFit/>
          </a:bodyPr>
          <a:lstStyle/>
          <a:p>
            <a:r>
              <a:rPr lang="en-US" sz="600" i="1" dirty="0" smtClean="0">
                <a:solidFill>
                  <a:schemeClr val="bg1">
                    <a:lumMod val="65000"/>
                  </a:schemeClr>
                </a:solidFill>
                <a:hlinkClick r:id="rId12"/>
              </a:rPr>
              <a:t>“Filet Mignon” by Neeta Lind</a:t>
            </a:r>
            <a:endParaRPr lang="en-US" sz="600" i="1" dirty="0">
              <a:solidFill>
                <a:schemeClr val="bg1">
                  <a:lumMod val="65000"/>
                </a:schemeClr>
              </a:solidFill>
            </a:endParaRPr>
          </a:p>
        </p:txBody>
      </p:sp>
      <p:pic>
        <p:nvPicPr>
          <p:cNvPr id="2" name="Picture 1"/>
          <p:cNvPicPr>
            <a:picLocks noChangeAspect="1"/>
          </p:cNvPicPr>
          <p:nvPr/>
        </p:nvPicPr>
        <p:blipFill rotWithShape="1">
          <a:blip r:embed="rId13" cstate="print">
            <a:extLst>
              <a:ext uri="{28A0092B-C50C-407E-A947-70E740481C1C}">
                <a14:useLocalDpi xmlns:a14="http://schemas.microsoft.com/office/drawing/2010/main" val="0"/>
              </a:ext>
            </a:extLst>
          </a:blip>
          <a:srcRect t="9261" r="19565" b="23058"/>
          <a:stretch/>
        </p:blipFill>
        <p:spPr>
          <a:xfrm>
            <a:off x="6459165" y="5295849"/>
            <a:ext cx="1992995" cy="1257723"/>
          </a:xfrm>
          <a:prstGeom prst="rect">
            <a:avLst/>
          </a:prstGeom>
        </p:spPr>
      </p:pic>
      <p:pic>
        <p:nvPicPr>
          <p:cNvPr id="3" name="Picture 2"/>
          <p:cNvPicPr>
            <a:picLocks noChangeAspect="1"/>
          </p:cNvPicPr>
          <p:nvPr/>
        </p:nvPicPr>
        <p:blipFill rotWithShape="1">
          <a:blip r:embed="rId14" cstate="print">
            <a:extLst>
              <a:ext uri="{28A0092B-C50C-407E-A947-70E740481C1C}">
                <a14:useLocalDpi xmlns:a14="http://schemas.microsoft.com/office/drawing/2010/main" val="0"/>
              </a:ext>
            </a:extLst>
          </a:blip>
          <a:srcRect b="4948"/>
          <a:stretch/>
        </p:blipFill>
        <p:spPr>
          <a:xfrm>
            <a:off x="4250933" y="5295849"/>
            <a:ext cx="1975159" cy="125772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0" y="0"/>
            <a:ext cx="9144000" cy="1600200"/>
          </a:xfrm>
          <a:ln w="38100"/>
        </p:spPr>
        <p:txBody>
          <a:bodyPr>
            <a:no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Nutritional Benefits</a:t>
            </a:r>
          </a:p>
        </p:txBody>
      </p:sp>
      <p:sp>
        <p:nvSpPr>
          <p:cNvPr id="14340" name="Rectangle 3"/>
          <p:cNvSpPr>
            <a:spLocks noGrp="1" noChangeArrowheads="1"/>
          </p:cNvSpPr>
          <p:nvPr>
            <p:ph idx="1"/>
          </p:nvPr>
        </p:nvSpPr>
        <p:spPr>
          <a:xfrm>
            <a:off x="533400" y="2590800"/>
            <a:ext cx="4267200" cy="3848100"/>
          </a:xfrm>
        </p:spPr>
        <p:txBody>
          <a:bodyPr>
            <a:noAutofit/>
          </a:bodyPr>
          <a:lstStyle/>
          <a:p>
            <a:pPr marL="274320" lvl="2" indent="-274320">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High-quality protein</a:t>
            </a:r>
          </a:p>
          <a:p>
            <a:pPr marL="274320" lvl="2" indent="-274320">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High in omega-3 fatty acids</a:t>
            </a:r>
          </a:p>
          <a:p>
            <a:pPr marL="274320" lvl="2" indent="-274320">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Low in saturated fat</a:t>
            </a:r>
          </a:p>
          <a:p>
            <a:pPr marL="274320" lvl="2" indent="-274320">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Source of vitamins and minerals</a:t>
            </a:r>
          </a:p>
        </p:txBody>
      </p:sp>
      <p:sp>
        <p:nvSpPr>
          <p:cNvPr id="5"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11</a:t>
            </a:fld>
            <a:endParaRPr lang="en-US" sz="1400" dirty="0">
              <a:solidFill>
                <a:srgbClr val="0070C0"/>
              </a:solidFill>
              <a:ea typeface="Tahoma" pitchFamily="34" charset="0"/>
              <a:cs typeface="Tahoma" pitchFamily="34" charset="0"/>
            </a:endParaRPr>
          </a:p>
        </p:txBody>
      </p:sp>
      <p:sp>
        <p:nvSpPr>
          <p:cNvPr id="6" name="TextBox 5"/>
          <p:cNvSpPr txBox="1"/>
          <p:nvPr/>
        </p:nvSpPr>
        <p:spPr>
          <a:xfrm>
            <a:off x="6875610" y="5205441"/>
            <a:ext cx="1975159" cy="184666"/>
          </a:xfrm>
          <a:prstGeom prst="rect">
            <a:avLst/>
          </a:prstGeom>
          <a:noFill/>
        </p:spPr>
        <p:txBody>
          <a:bodyPr wrap="square" rtlCol="0">
            <a:spAutoFit/>
          </a:bodyPr>
          <a:lstStyle/>
          <a:p>
            <a:pPr algn="r"/>
            <a:r>
              <a:rPr lang="en-US" sz="600" i="1" dirty="0" smtClean="0">
                <a:solidFill>
                  <a:schemeClr val="bg1">
                    <a:lumMod val="65000"/>
                  </a:schemeClr>
                </a:solidFill>
                <a:hlinkClick r:id="rId3"/>
              </a:rPr>
              <a:t>“</a:t>
            </a:r>
            <a:r>
              <a:rPr lang="en-US" sz="600" i="1" dirty="0" smtClean="0">
                <a:solidFill>
                  <a:schemeClr val="bg1">
                    <a:lumMod val="65000"/>
                  </a:schemeClr>
                </a:solidFill>
                <a:hlinkClick r:id="rId4"/>
              </a:rPr>
              <a:t>Sesame Crusted Ahi Tuna…” by Ralph Daily</a:t>
            </a:r>
            <a:endParaRPr lang="en-US" sz="600" i="1" dirty="0">
              <a:solidFill>
                <a:schemeClr val="bg1">
                  <a:lumMod val="65000"/>
                </a:schemeClr>
              </a:solidFill>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1074" t="29052" r="21582" b="8108"/>
          <a:stretch/>
        </p:blipFill>
        <p:spPr>
          <a:xfrm>
            <a:off x="5300098" y="2920429"/>
            <a:ext cx="3509315" cy="228006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609600" y="304800"/>
            <a:ext cx="7848600" cy="1143000"/>
          </a:xfrm>
          <a:ln w="38100"/>
        </p:spPr>
        <p:txBody>
          <a:bodyPr>
            <a:norm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High-Quality Protein</a:t>
            </a:r>
          </a:p>
        </p:txBody>
      </p:sp>
      <p:sp>
        <p:nvSpPr>
          <p:cNvPr id="25604" name="Rectangle 3"/>
          <p:cNvSpPr>
            <a:spLocks noGrp="1" noChangeArrowheads="1"/>
          </p:cNvSpPr>
          <p:nvPr>
            <p:ph idx="1"/>
          </p:nvPr>
        </p:nvSpPr>
        <p:spPr>
          <a:xfrm>
            <a:off x="4495800" y="2209800"/>
            <a:ext cx="4191000" cy="4419600"/>
          </a:xfrm>
        </p:spPr>
        <p:txBody>
          <a:bodyPr>
            <a:normAutofit/>
          </a:bodyPr>
          <a:lstStyle/>
          <a:p>
            <a:pPr marL="274320" lvl="2" indent="-274320">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Protein needed for growth and maintenance</a:t>
            </a:r>
          </a:p>
          <a:p>
            <a:pPr marL="274320" lvl="2" indent="-274320">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Seafood contains all 9 essential amino acids</a:t>
            </a:r>
          </a:p>
          <a:p>
            <a:pPr marL="274320" lvl="2" indent="-274320">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Protein is highly digestible</a:t>
            </a:r>
          </a:p>
          <a:p>
            <a:pPr marL="274320" lvl="2" indent="-274320">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Fish contain 16-27 grams of protein</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3787" t="21259" r="12947" b="23621"/>
          <a:stretch/>
        </p:blipFill>
        <p:spPr>
          <a:xfrm>
            <a:off x="304264" y="2514600"/>
            <a:ext cx="3930628" cy="2274094"/>
          </a:xfrm>
          <a:prstGeom prst="rect">
            <a:avLst/>
          </a:prstGeom>
        </p:spPr>
      </p:pic>
      <p:sp>
        <p:nvSpPr>
          <p:cNvPr id="8" name="TextBox 7"/>
          <p:cNvSpPr txBox="1"/>
          <p:nvPr/>
        </p:nvSpPr>
        <p:spPr>
          <a:xfrm>
            <a:off x="2939492" y="4788694"/>
            <a:ext cx="1295400" cy="184666"/>
          </a:xfrm>
          <a:prstGeom prst="rect">
            <a:avLst/>
          </a:prstGeom>
          <a:noFill/>
        </p:spPr>
        <p:txBody>
          <a:bodyPr wrap="square" rtlCol="0">
            <a:spAutoFit/>
          </a:bodyPr>
          <a:lstStyle/>
          <a:p>
            <a:pPr algn="r"/>
            <a:r>
              <a:rPr lang="en-US" sz="600" i="1" dirty="0" smtClean="0">
                <a:solidFill>
                  <a:schemeClr val="bg1">
                    <a:lumMod val="65000"/>
                  </a:schemeClr>
                </a:solidFill>
                <a:hlinkClick r:id="rId4"/>
              </a:rPr>
              <a:t>“Cod…” by Anjuli Ayer</a:t>
            </a:r>
            <a:endParaRPr lang="en-US" sz="600" i="1" dirty="0">
              <a:solidFill>
                <a:schemeClr val="bg1">
                  <a:lumMod val="65000"/>
                </a:schemeClr>
              </a:solidFill>
            </a:endParaRPr>
          </a:p>
        </p:txBody>
      </p:sp>
      <p:sp>
        <p:nvSpPr>
          <p:cNvPr id="7"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12</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57400"/>
          </a:xfrm>
        </p:spPr>
        <p:txBody>
          <a:bodyPr>
            <a:no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Protein in Seafood and </a:t>
            </a:r>
            <a:br>
              <a:rPr lang="en-US" sz="4000" kern="0" dirty="0">
                <a:solidFill>
                  <a:srgbClr val="CC0000"/>
                </a:solidFill>
                <a:effectLst>
                  <a:outerShdw blurRad="38100" dist="38100" dir="2700000" algn="tl">
                    <a:srgbClr val="000000"/>
                  </a:outerShdw>
                </a:effectLst>
                <a:latin typeface="Trajan Pro" pitchFamily="18" charset="0"/>
              </a:rPr>
            </a:br>
            <a:r>
              <a:rPr lang="en-US" sz="4000" kern="0" dirty="0">
                <a:solidFill>
                  <a:srgbClr val="CC0000"/>
                </a:solidFill>
                <a:effectLst>
                  <a:outerShdw blurRad="38100" dist="38100" dir="2700000" algn="tl">
                    <a:srgbClr val="000000"/>
                  </a:outerShdw>
                </a:effectLst>
                <a:latin typeface="Trajan Pro" pitchFamily="18" charset="0"/>
              </a:rPr>
              <a:t>Other Foods</a:t>
            </a:r>
          </a:p>
        </p:txBody>
      </p:sp>
      <p:graphicFrame>
        <p:nvGraphicFramePr>
          <p:cNvPr id="8" name="Chart 7"/>
          <p:cNvGraphicFramePr>
            <a:graphicFrameLocks/>
          </p:cNvGraphicFramePr>
          <p:nvPr>
            <p:extLst>
              <p:ext uri="{D42A27DB-BD31-4B8C-83A1-F6EECF244321}">
                <p14:modId xmlns:p14="http://schemas.microsoft.com/office/powerpoint/2010/main" val="1641203622"/>
              </p:ext>
            </p:extLst>
          </p:nvPr>
        </p:nvGraphicFramePr>
        <p:xfrm>
          <a:off x="508024" y="2209800"/>
          <a:ext cx="812795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6630" name="Rectangle 8"/>
          <p:cNvSpPr>
            <a:spLocks noChangeArrowheads="1"/>
          </p:cNvSpPr>
          <p:nvPr/>
        </p:nvSpPr>
        <p:spPr bwMode="auto">
          <a:xfrm>
            <a:off x="0" y="63246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u="sng" dirty="0" smtClean="0">
                <a:solidFill>
                  <a:srgbClr val="CC0000"/>
                </a:solidFill>
                <a:latin typeface="Tw Cen MT" panose="020B0602020104020603" pitchFamily="34" charset="0"/>
                <a:hlinkClick r:id="rId4"/>
              </a:rPr>
              <a:t>www.nal.usda.gov/fnic/foodcomp/search</a:t>
            </a:r>
            <a:r>
              <a:rPr lang="en-US" u="sng" dirty="0" smtClean="0">
                <a:solidFill>
                  <a:srgbClr val="CC0000"/>
                </a:solidFill>
                <a:latin typeface="Tw Cen MT" panose="020B0602020104020603" pitchFamily="34" charset="0"/>
              </a:rPr>
              <a:t> </a:t>
            </a:r>
            <a:endParaRPr lang="en-US" u="sng" dirty="0">
              <a:solidFill>
                <a:srgbClr val="CC0000"/>
              </a:solidFill>
              <a:latin typeface="Tw Cen MT" panose="020B0602020104020603" pitchFamily="34" charset="0"/>
            </a:endParaRPr>
          </a:p>
        </p:txBody>
      </p:sp>
      <p:sp>
        <p:nvSpPr>
          <p:cNvPr id="26633" name="Text Box 11"/>
          <p:cNvSpPr txBox="1">
            <a:spLocks noChangeArrowheads="1"/>
          </p:cNvSpPr>
          <p:nvPr/>
        </p:nvSpPr>
        <p:spPr bwMode="auto">
          <a:xfrm rot="-2615039">
            <a:off x="2621876" y="4797008"/>
            <a:ext cx="182235" cy="198946"/>
          </a:xfrm>
          <a:prstGeom prst="rect">
            <a:avLst/>
          </a:prstGeom>
          <a:solidFill>
            <a:srgbClr val="FFFFCC"/>
          </a:solidFill>
          <a:ln>
            <a:noFill/>
          </a:ln>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n-US" sz="400" dirty="0"/>
          </a:p>
        </p:txBody>
      </p:sp>
      <p:sp>
        <p:nvSpPr>
          <p:cNvPr id="26634" name="Text Box 12"/>
          <p:cNvSpPr txBox="1">
            <a:spLocks noChangeArrowheads="1"/>
          </p:cNvSpPr>
          <p:nvPr/>
        </p:nvSpPr>
        <p:spPr bwMode="auto">
          <a:xfrm rot="-2615039">
            <a:off x="4934740" y="4751560"/>
            <a:ext cx="276684" cy="278706"/>
          </a:xfrm>
          <a:prstGeom prst="rect">
            <a:avLst/>
          </a:prstGeom>
          <a:solidFill>
            <a:srgbClr val="FFFFCC"/>
          </a:solidFill>
          <a:ln>
            <a:noFill/>
          </a:ln>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n-US" sz="400" dirty="0"/>
          </a:p>
        </p:txBody>
      </p:sp>
      <p:sp>
        <p:nvSpPr>
          <p:cNvPr id="26635" name="Text Box 13"/>
          <p:cNvSpPr txBox="1">
            <a:spLocks noChangeArrowheads="1"/>
          </p:cNvSpPr>
          <p:nvPr/>
        </p:nvSpPr>
        <p:spPr bwMode="auto">
          <a:xfrm rot="-2615039">
            <a:off x="7392503" y="4769493"/>
            <a:ext cx="226393" cy="314771"/>
          </a:xfrm>
          <a:prstGeom prst="rect">
            <a:avLst/>
          </a:prstGeom>
          <a:solidFill>
            <a:srgbClr val="FFFFCC"/>
          </a:solidFill>
          <a:ln>
            <a:noFill/>
          </a:ln>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n-US" sz="400" dirty="0"/>
          </a:p>
        </p:txBody>
      </p:sp>
      <p:sp>
        <p:nvSpPr>
          <p:cNvPr id="9"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13</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0" y="0"/>
            <a:ext cx="9144000" cy="2057400"/>
          </a:xfrm>
          <a:ln w="38100"/>
        </p:spPr>
        <p:txBody>
          <a:bodyPr>
            <a:no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Low in Total Fat and </a:t>
            </a:r>
            <a:br>
              <a:rPr lang="en-US" sz="4000" kern="0" dirty="0">
                <a:solidFill>
                  <a:srgbClr val="CC0000"/>
                </a:solidFill>
                <a:effectLst>
                  <a:outerShdw blurRad="38100" dist="38100" dir="2700000" algn="tl">
                    <a:srgbClr val="000000"/>
                  </a:outerShdw>
                </a:effectLst>
                <a:latin typeface="Trajan Pro" pitchFamily="18" charset="0"/>
              </a:rPr>
            </a:br>
            <a:r>
              <a:rPr lang="en-US" sz="4000" kern="0" dirty="0">
                <a:solidFill>
                  <a:srgbClr val="CC0000"/>
                </a:solidFill>
                <a:effectLst>
                  <a:outerShdw blurRad="38100" dist="38100" dir="2700000" algn="tl">
                    <a:srgbClr val="000000"/>
                  </a:outerShdw>
                </a:effectLst>
                <a:latin typeface="Trajan Pro" pitchFamily="18" charset="0"/>
              </a:rPr>
              <a:t>Saturated Fat</a:t>
            </a:r>
          </a:p>
        </p:txBody>
      </p:sp>
      <p:sp>
        <p:nvSpPr>
          <p:cNvPr id="27652" name="Rectangle 3"/>
          <p:cNvSpPr>
            <a:spLocks noGrp="1" noChangeArrowheads="1"/>
          </p:cNvSpPr>
          <p:nvPr>
            <p:ph idx="1"/>
          </p:nvPr>
        </p:nvSpPr>
        <p:spPr>
          <a:xfrm>
            <a:off x="457200" y="2715491"/>
            <a:ext cx="4572000" cy="3352800"/>
          </a:xfrm>
        </p:spPr>
        <p:txBody>
          <a:bodyPr>
            <a:normAutofit/>
          </a:bodyPr>
          <a:lstStyle/>
          <a:p>
            <a:pPr marL="274320" lvl="2" indent="-274320">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3 grams per serving</a:t>
            </a:r>
          </a:p>
          <a:p>
            <a:pPr marL="274320" lvl="2" indent="-274320">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Seafood preparation</a:t>
            </a:r>
            <a:br>
              <a:rPr lang="en-US" sz="2800" dirty="0">
                <a:solidFill>
                  <a:srgbClr val="000000"/>
                </a:solidFill>
                <a:latin typeface="Tw Cen MT" panose="020B0602020104020603" pitchFamily="34" charset="0"/>
              </a:rPr>
            </a:br>
            <a:r>
              <a:rPr lang="en-US" sz="2800" dirty="0" smtClean="0">
                <a:solidFill>
                  <a:srgbClr val="000000"/>
                </a:solidFill>
                <a:latin typeface="Tw Cen MT" panose="020B0602020104020603" pitchFamily="34" charset="0"/>
              </a:rPr>
              <a:t>can </a:t>
            </a:r>
            <a:r>
              <a:rPr lang="en-US" sz="2800" dirty="0">
                <a:solidFill>
                  <a:srgbClr val="000000"/>
                </a:solidFill>
                <a:latin typeface="Tw Cen MT" panose="020B0602020104020603" pitchFamily="34" charset="0"/>
              </a:rPr>
              <a:t>add fat</a:t>
            </a:r>
          </a:p>
          <a:p>
            <a:pPr lvl="1" fontAlgn="base">
              <a:lnSpc>
                <a:spcPct val="90000"/>
              </a:lnSpc>
              <a:spcAft>
                <a:spcPts val="1200"/>
              </a:spcAft>
              <a:buClr>
                <a:srgbClr val="FF9900"/>
              </a:buClr>
              <a:buFont typeface="Wingdings" panose="05000000000000000000" pitchFamily="2" charset="2"/>
              <a:buChar char=""/>
              <a:defRPr/>
            </a:pPr>
            <a:r>
              <a:rPr lang="en-US" sz="2400" dirty="0">
                <a:solidFill>
                  <a:srgbClr val="000000"/>
                </a:solidFill>
                <a:latin typeface="Tw Cen MT" panose="020B0602020104020603" pitchFamily="34" charset="0"/>
              </a:rPr>
              <a:t>Sauces</a:t>
            </a:r>
          </a:p>
          <a:p>
            <a:pPr lvl="1" fontAlgn="base">
              <a:lnSpc>
                <a:spcPct val="90000"/>
              </a:lnSpc>
              <a:spcAft>
                <a:spcPts val="1200"/>
              </a:spcAft>
              <a:buClr>
                <a:srgbClr val="FF9900"/>
              </a:buClr>
              <a:buFont typeface="Wingdings" panose="05000000000000000000" pitchFamily="2" charset="2"/>
              <a:buChar char=""/>
              <a:defRPr/>
            </a:pPr>
            <a:r>
              <a:rPr lang="en-US" sz="2400" dirty="0">
                <a:solidFill>
                  <a:srgbClr val="000000"/>
                </a:solidFill>
                <a:latin typeface="Tw Cen MT" panose="020B0602020104020603" pitchFamily="34" charset="0"/>
              </a:rPr>
              <a:t>Deep-fat frying</a:t>
            </a:r>
          </a:p>
        </p:txBody>
      </p:sp>
      <p:pic>
        <p:nvPicPr>
          <p:cNvPr id="27653" name="Picture 8" descr="http://www.edining.ca/pictures/Poached%20Salmon%20with%20Lemon%20Caper%20Herb%20Sau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438400"/>
            <a:ext cx="2812597" cy="3657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14</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57400"/>
          </a:xfrm>
        </p:spPr>
        <p:txBody>
          <a:bodyPr>
            <a:no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Harvard School of </a:t>
            </a:r>
            <a:br>
              <a:rPr lang="en-US" sz="4000" kern="0" dirty="0">
                <a:solidFill>
                  <a:srgbClr val="CC0000"/>
                </a:solidFill>
                <a:effectLst>
                  <a:outerShdw blurRad="38100" dist="38100" dir="2700000" algn="tl">
                    <a:srgbClr val="000000"/>
                  </a:outerShdw>
                </a:effectLst>
                <a:latin typeface="Trajan Pro" pitchFamily="18" charset="0"/>
              </a:rPr>
            </a:br>
            <a:r>
              <a:rPr lang="en-US" sz="4000" kern="0" dirty="0">
                <a:solidFill>
                  <a:srgbClr val="CC0000"/>
                </a:solidFill>
                <a:effectLst>
                  <a:outerShdw blurRad="38100" dist="38100" dir="2700000" algn="tl">
                    <a:srgbClr val="000000"/>
                  </a:outerShdw>
                </a:effectLst>
                <a:latin typeface="Trajan Pro" pitchFamily="18" charset="0"/>
              </a:rPr>
              <a:t>Public Health Study</a:t>
            </a:r>
          </a:p>
        </p:txBody>
      </p:sp>
      <p:sp>
        <p:nvSpPr>
          <p:cNvPr id="28675" name="Content Placeholder 2"/>
          <p:cNvSpPr>
            <a:spLocks noGrp="1"/>
          </p:cNvSpPr>
          <p:nvPr>
            <p:ph idx="1"/>
          </p:nvPr>
        </p:nvSpPr>
        <p:spPr>
          <a:xfrm>
            <a:off x="457200" y="2667000"/>
            <a:ext cx="8229600" cy="3657600"/>
          </a:xfrm>
        </p:spPr>
        <p:txBody>
          <a:bodyPr>
            <a:normAutofit/>
          </a:bodyPr>
          <a:lstStyle/>
          <a:p>
            <a:pPr marL="274320" lvl="2" indent="-274320">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Research group looked at baked or broiled fish versus fried varieties and the risk of death from various types of heart disease.</a:t>
            </a:r>
          </a:p>
          <a:p>
            <a:pPr marL="274320" lvl="2" indent="-274320">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Fried was associated with trends toward higher risk of heart disease</a:t>
            </a:r>
          </a:p>
          <a:p>
            <a:pPr lvl="1" fontAlgn="base">
              <a:lnSpc>
                <a:spcPct val="90000"/>
              </a:lnSpc>
              <a:spcAft>
                <a:spcPts val="1200"/>
              </a:spcAft>
              <a:buClr>
                <a:srgbClr val="FF9900"/>
              </a:buClr>
              <a:buFont typeface="Wingdings" panose="05000000000000000000" pitchFamily="2" charset="2"/>
              <a:buChar char=""/>
              <a:defRPr/>
            </a:pPr>
            <a:r>
              <a:rPr lang="en-US" sz="2400" dirty="0">
                <a:solidFill>
                  <a:srgbClr val="000000"/>
                </a:solidFill>
                <a:latin typeface="Tw Cen MT" panose="020B0602020104020603" pitchFamily="34" charset="0"/>
              </a:rPr>
              <a:t>Fried fish – 2.8 grams of saturated fat and 195 calories</a:t>
            </a:r>
          </a:p>
          <a:p>
            <a:pPr lvl="1" fontAlgn="base">
              <a:lnSpc>
                <a:spcPct val="90000"/>
              </a:lnSpc>
              <a:spcAft>
                <a:spcPts val="1200"/>
              </a:spcAft>
              <a:buClr>
                <a:srgbClr val="FF9900"/>
              </a:buClr>
              <a:buFont typeface="Wingdings" panose="05000000000000000000" pitchFamily="2" charset="2"/>
              <a:buChar char=""/>
              <a:defRPr/>
            </a:pPr>
            <a:r>
              <a:rPr lang="en-US" sz="2400" dirty="0">
                <a:solidFill>
                  <a:srgbClr val="000000"/>
                </a:solidFill>
                <a:latin typeface="Tw Cen MT" panose="020B0602020104020603" pitchFamily="34" charset="0"/>
              </a:rPr>
              <a:t>Baked fish – 1.5 grams of saturated fat and 129 calories</a:t>
            </a:r>
          </a:p>
        </p:txBody>
      </p:sp>
      <p:sp>
        <p:nvSpPr>
          <p:cNvPr id="5"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15</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0" y="0"/>
            <a:ext cx="9144000" cy="1371600"/>
          </a:xfrm>
          <a:ln w="38100"/>
        </p:spPr>
        <p:txBody>
          <a:bodyPr>
            <a:norm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Fat </a:t>
            </a:r>
            <a:r>
              <a:rPr lang="en-US" sz="4000" kern="0" dirty="0" smtClean="0">
                <a:solidFill>
                  <a:srgbClr val="CC0000"/>
                </a:solidFill>
                <a:effectLst>
                  <a:outerShdw blurRad="38100" dist="38100" dir="2700000" algn="tl">
                    <a:srgbClr val="000000"/>
                  </a:outerShdw>
                </a:effectLst>
                <a:latin typeface="Trajan Pro" pitchFamily="18" charset="0"/>
              </a:rPr>
              <a:t>Content</a:t>
            </a:r>
            <a:endParaRPr lang="en-US" sz="4000" kern="0" dirty="0">
              <a:solidFill>
                <a:srgbClr val="CC0000"/>
              </a:solidFill>
              <a:effectLst>
                <a:outerShdw blurRad="38100" dist="38100" dir="2700000" algn="tl">
                  <a:srgbClr val="000000"/>
                </a:outerShdw>
              </a:effectLst>
              <a:latin typeface="Trajan Pro" pitchFamily="18" charset="0"/>
            </a:endParaRPr>
          </a:p>
        </p:txBody>
      </p:sp>
      <p:graphicFrame>
        <p:nvGraphicFramePr>
          <p:cNvPr id="10" name="Group 99"/>
          <p:cNvGraphicFramePr>
            <a:graphicFrameLocks/>
          </p:cNvGraphicFramePr>
          <p:nvPr>
            <p:extLst>
              <p:ext uri="{D42A27DB-BD31-4B8C-83A1-F6EECF244321}">
                <p14:modId xmlns:p14="http://schemas.microsoft.com/office/powerpoint/2010/main" val="4053603594"/>
              </p:ext>
            </p:extLst>
          </p:nvPr>
        </p:nvGraphicFramePr>
        <p:xfrm>
          <a:off x="457200" y="2133600"/>
          <a:ext cx="8001000" cy="4570565"/>
        </p:xfrm>
        <a:graphic>
          <a:graphicData uri="http://schemas.openxmlformats.org/drawingml/2006/table">
            <a:tbl>
              <a:tblPr>
                <a:tableStyleId>{775DCB02-9BB8-47FD-8907-85C794F793BA}</a:tableStyleId>
              </a:tblPr>
              <a:tblGrid>
                <a:gridCol w="4343400"/>
                <a:gridCol w="1600200"/>
                <a:gridCol w="2057400"/>
              </a:tblGrid>
              <a:tr h="387265">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600" b="1" u="none" strike="noStrike" cap="none" normalizeH="0" baseline="0" dirty="0" smtClean="0">
                          <a:ln>
                            <a:noFill/>
                          </a:ln>
                          <a:solidFill>
                            <a:schemeClr val="bg1"/>
                          </a:solidFill>
                          <a:effectLst/>
                          <a:latin typeface="Tw Cen MT" panose="020B0602020104020603" pitchFamily="34" charset="0"/>
                          <a:ea typeface="Tahoma" pitchFamily="34" charset="0"/>
                          <a:cs typeface="Tahoma" pitchFamily="34" charset="0"/>
                        </a:rPr>
                        <a:t>3-ounce edible portions, cooked</a:t>
                      </a:r>
                      <a:endParaRPr kumimoji="0" lang="en-US" sz="1600" b="1" i="0" u="none" strike="noStrike" cap="none" normalizeH="0" baseline="0" dirty="0" smtClean="0">
                        <a:ln>
                          <a:noFill/>
                        </a:ln>
                        <a:solidFill>
                          <a:schemeClr val="bg1"/>
                        </a:solidFill>
                        <a:effectLst/>
                        <a:latin typeface="Tw Cen MT" panose="020B0602020104020603" pitchFamily="34" charset="0"/>
                        <a:ea typeface="Tahoma" pitchFamily="34" charset="0"/>
                        <a:cs typeface="Tahoma" pitchFamily="34" charset="0"/>
                      </a:endParaRPr>
                    </a:p>
                  </a:txBody>
                  <a:tcPr marT="45710" marB="45710" horzOverflow="overflow">
                    <a:solidFill>
                      <a:schemeClr val="accent4">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600" b="1" u="none" strike="noStrike" cap="none" normalizeH="0" baseline="0" dirty="0" smtClean="0">
                          <a:ln>
                            <a:noFill/>
                          </a:ln>
                          <a:solidFill>
                            <a:schemeClr val="bg1"/>
                          </a:solidFill>
                          <a:effectLst/>
                          <a:latin typeface="Tw Cen MT" panose="020B0602020104020603" pitchFamily="34" charset="0"/>
                          <a:ea typeface="Tahoma" pitchFamily="34" charset="0"/>
                          <a:cs typeface="Tahoma" pitchFamily="34" charset="0"/>
                        </a:rPr>
                        <a:t>Total fat (grams)</a:t>
                      </a:r>
                      <a:endParaRPr kumimoji="0" lang="en-US" sz="1600" b="1" i="0" u="none" strike="noStrike" cap="none" normalizeH="0" baseline="0" dirty="0" smtClean="0">
                        <a:ln>
                          <a:noFill/>
                        </a:ln>
                        <a:solidFill>
                          <a:schemeClr val="bg1"/>
                        </a:solidFill>
                        <a:effectLst/>
                        <a:latin typeface="Tw Cen MT" panose="020B0602020104020603" pitchFamily="34" charset="0"/>
                        <a:ea typeface="Tahoma" pitchFamily="34" charset="0"/>
                        <a:cs typeface="Tahoma" pitchFamily="34" charset="0"/>
                      </a:endParaRPr>
                    </a:p>
                  </a:txBody>
                  <a:tcPr marT="45710" marB="45710" horzOverflow="overflow">
                    <a:solidFill>
                      <a:schemeClr val="accent4">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600" b="1" u="none" strike="noStrike" cap="none" normalizeH="0" baseline="0" dirty="0" smtClean="0">
                          <a:ln>
                            <a:noFill/>
                          </a:ln>
                          <a:solidFill>
                            <a:schemeClr val="bg1"/>
                          </a:solidFill>
                          <a:effectLst/>
                          <a:latin typeface="Tw Cen MT" panose="020B0602020104020603" pitchFamily="34" charset="0"/>
                          <a:ea typeface="Tahoma" pitchFamily="34" charset="0"/>
                          <a:cs typeface="Tahoma" pitchFamily="34" charset="0"/>
                        </a:rPr>
                        <a:t>Saturated fat (grams)</a:t>
                      </a:r>
                      <a:endParaRPr kumimoji="0" lang="en-US" sz="1600" b="1" i="0" u="none" strike="noStrike" cap="none" normalizeH="0" baseline="0" dirty="0" smtClean="0">
                        <a:ln>
                          <a:noFill/>
                        </a:ln>
                        <a:solidFill>
                          <a:schemeClr val="bg1"/>
                        </a:solidFill>
                        <a:effectLst/>
                        <a:latin typeface="Tw Cen MT" panose="020B0602020104020603" pitchFamily="34" charset="0"/>
                        <a:ea typeface="Tahoma" pitchFamily="34" charset="0"/>
                        <a:cs typeface="Tahoma" pitchFamily="34" charset="0"/>
                      </a:endParaRPr>
                    </a:p>
                  </a:txBody>
                  <a:tcPr marT="45710" marB="45710" horzOverflow="overflow">
                    <a:solidFill>
                      <a:schemeClr val="accent4">
                        <a:lumMod val="75000"/>
                      </a:schemeClr>
                    </a:solidFill>
                  </a:tcPr>
                </a:tc>
              </a:tr>
              <a:tr h="1249091">
                <a:tc>
                  <a:txBody>
                    <a:bodyPr/>
                    <a:lstStyle/>
                    <a:p>
                      <a:pPr marL="0" marR="0" lvl="0" indent="0" algn="l" defTabSz="914400" rtl="0" eaLnBrk="1" fontAlgn="base" latinLnBrk="0" hangingPunct="1">
                        <a:lnSpc>
                          <a:spcPct val="100000"/>
                        </a:lnSpc>
                        <a:spcBef>
                          <a:spcPts val="300"/>
                        </a:spcBef>
                        <a:spcAft>
                          <a:spcPct val="0"/>
                        </a:spcAft>
                        <a:buClr>
                          <a:srgbClr val="FF3300"/>
                        </a:buClr>
                        <a:buSzTx/>
                        <a:buFontTx/>
                        <a:buNone/>
                        <a:tabLst/>
                      </a:pP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Tuna, light, canned in water, drained, </a:t>
                      </a:r>
                      <a:b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b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Pollock, broiled, skinless</a:t>
                      </a:r>
                    </a:p>
                    <a:p>
                      <a:pPr marL="0" marR="0" lvl="0" indent="0" algn="l" defTabSz="914400" rtl="0" eaLnBrk="1" fontAlgn="base" latinLnBrk="0" hangingPunct="1">
                        <a:lnSpc>
                          <a:spcPct val="100000"/>
                        </a:lnSpc>
                        <a:spcBef>
                          <a:spcPts val="300"/>
                        </a:spcBef>
                        <a:spcAft>
                          <a:spcPct val="0"/>
                        </a:spcAft>
                        <a:buClr>
                          <a:srgbClr val="FF3300"/>
                        </a:buClr>
                        <a:buSzTx/>
                        <a:buFontTx/>
                        <a:buNone/>
                        <a:tabLst/>
                      </a:pP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Shrimp, boiled</a:t>
                      </a:r>
                      <a:b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b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Trout</a:t>
                      </a:r>
                    </a:p>
                    <a:p>
                      <a:pPr marL="0" marR="0" lvl="0" indent="0" algn="l" defTabSz="914400" rtl="0" eaLnBrk="1" fontAlgn="base" latinLnBrk="0" hangingPunct="1">
                        <a:lnSpc>
                          <a:spcPct val="100000"/>
                        </a:lnSpc>
                        <a:spcBef>
                          <a:spcPts val="300"/>
                        </a:spcBef>
                        <a:spcAft>
                          <a:spcPct val="0"/>
                        </a:spcAft>
                        <a:buClr>
                          <a:srgbClr val="FF3300"/>
                        </a:buClr>
                        <a:buSzTx/>
                        <a:buFontTx/>
                        <a:buNone/>
                        <a:tabLst/>
                      </a:pP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Chicken, light meat, w/out skin, roasted</a:t>
                      </a:r>
                      <a:endParaRPr kumimoji="0" lang="en-US" sz="17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ts val="300"/>
                        </a:spcBef>
                        <a:spcAft>
                          <a:spcPct val="0"/>
                        </a:spcAft>
                        <a:buClr>
                          <a:srgbClr val="FF3300"/>
                        </a:buClr>
                        <a:buSzTx/>
                        <a:buFontTx/>
                        <a:buNone/>
                        <a:tabLst/>
                      </a:pP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1</a:t>
                      </a:r>
                      <a:b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b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1</a:t>
                      </a:r>
                      <a:b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b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1</a:t>
                      </a:r>
                    </a:p>
                    <a:p>
                      <a:pPr marL="0" marR="0" lvl="0" indent="0" algn="ctr" defTabSz="914400" rtl="0" eaLnBrk="1" fontAlgn="base" latinLnBrk="0" hangingPunct="1">
                        <a:lnSpc>
                          <a:spcPct val="100000"/>
                        </a:lnSpc>
                        <a:spcBef>
                          <a:spcPts val="300"/>
                        </a:spcBef>
                        <a:spcAft>
                          <a:spcPct val="0"/>
                        </a:spcAft>
                        <a:buClr>
                          <a:srgbClr val="FF3300"/>
                        </a:buClr>
                        <a:buSzTx/>
                        <a:buFontTx/>
                        <a:buNone/>
                        <a:tabLst/>
                      </a:pP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3.4</a:t>
                      </a:r>
                    </a:p>
                    <a:p>
                      <a:pPr marL="0" marR="0" lvl="0" indent="0" algn="ctr" defTabSz="914400" rtl="0" eaLnBrk="1" fontAlgn="base" latinLnBrk="0" hangingPunct="1">
                        <a:lnSpc>
                          <a:spcPct val="100000"/>
                        </a:lnSpc>
                        <a:spcBef>
                          <a:spcPts val="300"/>
                        </a:spcBef>
                        <a:spcAft>
                          <a:spcPct val="0"/>
                        </a:spcAft>
                        <a:buClr>
                          <a:srgbClr val="FF3300"/>
                        </a:buClr>
                        <a:buSzTx/>
                        <a:buFontTx/>
                        <a:buNone/>
                        <a:tabLst/>
                      </a:pP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4</a:t>
                      </a:r>
                      <a:endParaRPr kumimoji="0" lang="en-US" sz="17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ts val="300"/>
                        </a:spcBef>
                        <a:spcAft>
                          <a:spcPct val="0"/>
                        </a:spcAft>
                        <a:buClr>
                          <a:srgbClr val="FF3300"/>
                        </a:buClr>
                        <a:buSzTx/>
                        <a:buFontTx/>
                        <a:buNone/>
                        <a:tabLst/>
                      </a:pP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0</a:t>
                      </a:r>
                      <a:b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b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0</a:t>
                      </a:r>
                      <a:b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b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0</a:t>
                      </a:r>
                    </a:p>
                    <a:p>
                      <a:pPr marL="0" marR="0" lvl="0" indent="0" algn="ctr" defTabSz="914400" rtl="0" eaLnBrk="1" fontAlgn="base" latinLnBrk="0" hangingPunct="1">
                        <a:lnSpc>
                          <a:spcPct val="100000"/>
                        </a:lnSpc>
                        <a:spcBef>
                          <a:spcPts val="300"/>
                        </a:spcBef>
                        <a:spcAft>
                          <a:spcPct val="0"/>
                        </a:spcAft>
                        <a:buClr>
                          <a:srgbClr val="FF3300"/>
                        </a:buClr>
                        <a:buSzTx/>
                        <a:buFontTx/>
                        <a:buNone/>
                        <a:tabLst/>
                      </a:pP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0.6</a:t>
                      </a:r>
                    </a:p>
                    <a:p>
                      <a:pPr marL="0" marR="0" lvl="0" indent="0" algn="ctr" defTabSz="914400" rtl="0" eaLnBrk="1" fontAlgn="base" latinLnBrk="0" hangingPunct="1">
                        <a:lnSpc>
                          <a:spcPct val="100000"/>
                        </a:lnSpc>
                        <a:spcBef>
                          <a:spcPts val="300"/>
                        </a:spcBef>
                        <a:spcAft>
                          <a:spcPct val="0"/>
                        </a:spcAft>
                        <a:buClr>
                          <a:srgbClr val="FF3300"/>
                        </a:buClr>
                        <a:buSzTx/>
                        <a:buFontTx/>
                        <a:buNone/>
                        <a:tabLst/>
                      </a:pP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1</a:t>
                      </a:r>
                      <a:endParaRPr kumimoji="0" lang="en-US" sz="17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0" marB="45710" horzOverflow="overflow"/>
                </a:tc>
              </a:tr>
              <a:tr h="801514">
                <a:tc>
                  <a:txBody>
                    <a:bodyPr/>
                    <a:lstStyle/>
                    <a:p>
                      <a:pPr marL="0" marR="0" lvl="0" indent="0" algn="l" defTabSz="914400" rtl="0" eaLnBrk="1" fontAlgn="base" latinLnBrk="0" hangingPunct="1">
                        <a:lnSpc>
                          <a:spcPct val="100000"/>
                        </a:lnSpc>
                        <a:spcBef>
                          <a:spcPts val="300"/>
                        </a:spcBef>
                        <a:spcAft>
                          <a:spcPct val="0"/>
                        </a:spcAft>
                        <a:buClr>
                          <a:srgbClr val="FF3300"/>
                        </a:buClr>
                        <a:buSzTx/>
                        <a:buFontTx/>
                        <a:buNone/>
                        <a:tabLst/>
                      </a:pP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Salmon, Atlantic/Coho, baked, skinless</a:t>
                      </a:r>
                    </a:p>
                    <a:p>
                      <a:pPr marL="0" marR="0" lvl="0" indent="0" algn="l" defTabSz="914400" rtl="0" eaLnBrk="1" fontAlgn="base" latinLnBrk="0" hangingPunct="1">
                        <a:lnSpc>
                          <a:spcPct val="100000"/>
                        </a:lnSpc>
                        <a:spcBef>
                          <a:spcPts val="300"/>
                        </a:spcBef>
                        <a:spcAft>
                          <a:spcPct val="0"/>
                        </a:spcAft>
                        <a:buClr>
                          <a:srgbClr val="FF3300"/>
                        </a:buClr>
                        <a:buSzTx/>
                        <a:buFontTx/>
                        <a:buNone/>
                        <a:tabLst/>
                      </a:pP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Chicken, dark meat, w/out skin, roasted</a:t>
                      </a:r>
                      <a:b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b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Eggs, boiled</a:t>
                      </a:r>
                      <a:endParaRPr kumimoji="0" lang="en-US" sz="17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ts val="300"/>
                        </a:spcBef>
                        <a:spcAft>
                          <a:spcPct val="0"/>
                        </a:spcAft>
                        <a:buClr>
                          <a:srgbClr val="FF3300"/>
                        </a:buClr>
                        <a:buSzTx/>
                        <a:buFontTx/>
                        <a:buNone/>
                        <a:tabLst/>
                      </a:pP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10</a:t>
                      </a:r>
                      <a:b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b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8</a:t>
                      </a:r>
                      <a:b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b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9</a:t>
                      </a:r>
                      <a:endParaRPr kumimoji="0" lang="en-US" sz="17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ts val="300"/>
                        </a:spcBef>
                        <a:spcAft>
                          <a:spcPct val="0"/>
                        </a:spcAft>
                        <a:buClr>
                          <a:srgbClr val="FF3300"/>
                        </a:buClr>
                        <a:buSzTx/>
                        <a:buFontTx/>
                        <a:buNone/>
                        <a:tabLst/>
                      </a:pP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2</a:t>
                      </a:r>
                      <a:b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b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2</a:t>
                      </a:r>
                      <a:b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b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3</a:t>
                      </a:r>
                      <a:endParaRPr kumimoji="0" lang="en-US" sz="17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0" marB="45710" horzOverflow="overflow"/>
                </a:tc>
              </a:tr>
              <a:tr h="560812">
                <a:tc>
                  <a:txBody>
                    <a:bodyPr/>
                    <a:lstStyle/>
                    <a:p>
                      <a:pPr marL="0" marR="0" lvl="0" indent="0" algn="l" defTabSz="914400" rtl="0" eaLnBrk="1" fontAlgn="base" latinLnBrk="0" hangingPunct="1">
                        <a:lnSpc>
                          <a:spcPct val="100000"/>
                        </a:lnSpc>
                        <a:spcBef>
                          <a:spcPts val="300"/>
                        </a:spcBef>
                        <a:spcAft>
                          <a:spcPct val="0"/>
                        </a:spcAft>
                        <a:buClr>
                          <a:srgbClr val="FF3300"/>
                        </a:buClr>
                        <a:buSzTx/>
                        <a:buFontTx/>
                        <a:buNone/>
                        <a:tabLst/>
                      </a:pP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Salmon, King</a:t>
                      </a:r>
                    </a:p>
                    <a:p>
                      <a:pPr marL="0" marR="0" lvl="0" indent="0" algn="l" defTabSz="914400" rtl="0" eaLnBrk="1" fontAlgn="base" latinLnBrk="0" hangingPunct="1">
                        <a:lnSpc>
                          <a:spcPct val="100000"/>
                        </a:lnSpc>
                        <a:spcBef>
                          <a:spcPts val="300"/>
                        </a:spcBef>
                        <a:spcAft>
                          <a:spcPct val="0"/>
                        </a:spcAft>
                        <a:buClr>
                          <a:srgbClr val="FF3300"/>
                        </a:buClr>
                        <a:buSzTx/>
                        <a:buFontTx/>
                        <a:buNone/>
                        <a:tabLst/>
                      </a:pP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Pork loin, lean, roasted</a:t>
                      </a:r>
                      <a:endParaRPr kumimoji="0" lang="en-US" sz="17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ts val="300"/>
                        </a:spcBef>
                        <a:spcAft>
                          <a:spcPct val="0"/>
                        </a:spcAft>
                        <a:buClr>
                          <a:srgbClr val="FF3300"/>
                        </a:buClr>
                        <a:buSzTx/>
                        <a:buFontTx/>
                        <a:buNone/>
                        <a:tabLst/>
                      </a:pP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11</a:t>
                      </a:r>
                      <a:b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b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11</a:t>
                      </a:r>
                      <a:endParaRPr kumimoji="0" lang="en-US" sz="17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ts val="300"/>
                        </a:spcBef>
                        <a:spcAft>
                          <a:spcPct val="0"/>
                        </a:spcAft>
                        <a:buClr>
                          <a:srgbClr val="FF3300"/>
                        </a:buClr>
                        <a:buSzTx/>
                        <a:buFontTx/>
                        <a:buNone/>
                        <a:tabLst/>
                      </a:pP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3</a:t>
                      </a:r>
                      <a:b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b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4</a:t>
                      </a:r>
                      <a:endParaRPr kumimoji="0" lang="en-US" sz="17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0" marB="45710" horzOverflow="overflow"/>
                </a:tc>
              </a:tr>
              <a:tr h="987531">
                <a:tc>
                  <a:txBody>
                    <a:bodyPr/>
                    <a:lstStyle/>
                    <a:p>
                      <a:pPr marL="0" marR="0" lvl="0" indent="0" algn="l" defTabSz="914400" rtl="0" eaLnBrk="1" fontAlgn="base" latinLnBrk="0" hangingPunct="1">
                        <a:lnSpc>
                          <a:spcPct val="100000"/>
                        </a:lnSpc>
                        <a:spcBef>
                          <a:spcPts val="300"/>
                        </a:spcBef>
                        <a:spcAft>
                          <a:spcPct val="0"/>
                        </a:spcAft>
                        <a:buClr>
                          <a:srgbClr val="FF3300"/>
                        </a:buClr>
                        <a:buSzTx/>
                        <a:buFontTx/>
                        <a:buNone/>
                        <a:tabLst/>
                      </a:pP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Mackerel, Atlantic/Pacific</a:t>
                      </a:r>
                    </a:p>
                    <a:p>
                      <a:pPr marL="0" marR="0" lvl="0" indent="0" algn="l" defTabSz="914400" rtl="0" eaLnBrk="1" fontAlgn="base" latinLnBrk="0" hangingPunct="1">
                        <a:lnSpc>
                          <a:spcPct val="100000"/>
                        </a:lnSpc>
                        <a:spcBef>
                          <a:spcPts val="300"/>
                        </a:spcBef>
                        <a:spcAft>
                          <a:spcPct val="0"/>
                        </a:spcAft>
                        <a:buClr>
                          <a:srgbClr val="FF3300"/>
                        </a:buClr>
                        <a:buSzTx/>
                        <a:buFontTx/>
                        <a:buNone/>
                        <a:tabLst/>
                      </a:pP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Ground beef, extra lean</a:t>
                      </a:r>
                      <a:b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b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Hot dog, beef</a:t>
                      </a:r>
                      <a:b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b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Peanut butter</a:t>
                      </a:r>
                      <a:endParaRPr kumimoji="0" lang="en-US" sz="17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ts val="300"/>
                        </a:spcBef>
                        <a:spcAft>
                          <a:spcPct val="0"/>
                        </a:spcAft>
                        <a:buClr>
                          <a:srgbClr val="FF3300"/>
                        </a:buClr>
                        <a:buSzTx/>
                        <a:buFontTx/>
                        <a:buNone/>
                        <a:tabLst/>
                      </a:pP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13</a:t>
                      </a:r>
                      <a:b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b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14</a:t>
                      </a:r>
                      <a:b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b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25</a:t>
                      </a:r>
                      <a:b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b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44</a:t>
                      </a:r>
                      <a:endParaRPr kumimoji="0" lang="en-US" sz="17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ts val="300"/>
                        </a:spcBef>
                        <a:spcAft>
                          <a:spcPct val="0"/>
                        </a:spcAft>
                        <a:buClr>
                          <a:srgbClr val="FF3300"/>
                        </a:buClr>
                        <a:buSzTx/>
                        <a:buFontTx/>
                        <a:buNone/>
                        <a:tabLst/>
                      </a:pP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3.7</a:t>
                      </a:r>
                      <a:b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b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5</a:t>
                      </a:r>
                      <a:b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b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10</a:t>
                      </a:r>
                      <a:b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br>
                      <a:r>
                        <a:rPr kumimoji="0" lang="en-US" sz="1700" u="none" strike="noStrike" cap="none" normalizeH="0" baseline="0" dirty="0" smtClean="0">
                          <a:ln>
                            <a:noFill/>
                          </a:ln>
                          <a:effectLst/>
                          <a:latin typeface="Tw Cen MT" panose="020B0602020104020603" pitchFamily="34" charset="0"/>
                          <a:ea typeface="Tahoma" pitchFamily="34" charset="0"/>
                          <a:cs typeface="Tahoma" pitchFamily="34" charset="0"/>
                        </a:rPr>
                        <a:t>7</a:t>
                      </a:r>
                      <a:endParaRPr kumimoji="0" lang="en-US" sz="17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0" marB="45710" horzOverflow="overflow"/>
                </a:tc>
              </a:tr>
            </a:tbl>
          </a:graphicData>
        </a:graphic>
      </p:graphicFrame>
      <p:sp>
        <p:nvSpPr>
          <p:cNvPr id="5"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16</a:t>
            </a:fld>
            <a:endParaRPr lang="en-US" sz="1400" dirty="0">
              <a:solidFill>
                <a:srgbClr val="0070C0"/>
              </a:solidFill>
              <a:ea typeface="Tahoma" pitchFamily="34" charset="0"/>
              <a:cs typeface="Tahoma" pitchFamily="34" charset="0"/>
            </a:endParaRPr>
          </a:p>
        </p:txBody>
      </p:sp>
      <p:sp>
        <p:nvSpPr>
          <p:cNvPr id="6" name="Text Box 65"/>
          <p:cNvSpPr txBox="1">
            <a:spLocks noChangeArrowheads="1"/>
          </p:cNvSpPr>
          <p:nvPr/>
        </p:nvSpPr>
        <p:spPr bwMode="auto">
          <a:xfrm>
            <a:off x="76200" y="1632673"/>
            <a:ext cx="899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sz="2000" b="1" dirty="0" smtClean="0">
                <a:solidFill>
                  <a:srgbClr val="000000"/>
                </a:solidFill>
                <a:latin typeface="Tw Cen MT" panose="020B0602020104020603" pitchFamily="34" charset="0"/>
              </a:rPr>
              <a:t>Seafood and Other Protein Foods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0" y="0"/>
            <a:ext cx="9144000" cy="1600200"/>
          </a:xfrm>
          <a:ln w="38100"/>
        </p:spPr>
        <p:txBody>
          <a:bodyPr>
            <a:norm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Low-Fat </a:t>
            </a:r>
            <a:r>
              <a:rPr lang="en-US" sz="4000" kern="0" dirty="0" err="1" smtClean="0">
                <a:solidFill>
                  <a:srgbClr val="CC0000"/>
                </a:solidFill>
                <a:effectLst>
                  <a:outerShdw blurRad="38100" dist="38100" dir="2700000" algn="tl">
                    <a:srgbClr val="000000"/>
                  </a:outerShdw>
                </a:effectLst>
                <a:latin typeface="Trajan Pro" pitchFamily="18" charset="0"/>
              </a:rPr>
              <a:t>Seafoods</a:t>
            </a:r>
            <a:endParaRPr lang="en-US" sz="4000" kern="0" dirty="0">
              <a:solidFill>
                <a:srgbClr val="CC0000"/>
              </a:solidFill>
              <a:effectLst>
                <a:outerShdw blurRad="38100" dist="38100" dir="2700000" algn="tl">
                  <a:srgbClr val="000000"/>
                </a:outerShdw>
              </a:effectLst>
              <a:latin typeface="Trajan Pro" pitchFamily="18" charset="0"/>
            </a:endParaRPr>
          </a:p>
        </p:txBody>
      </p:sp>
      <p:graphicFrame>
        <p:nvGraphicFramePr>
          <p:cNvPr id="24601" name="Group 25"/>
          <p:cNvGraphicFramePr>
            <a:graphicFrameLocks noGrp="1"/>
          </p:cNvGraphicFramePr>
          <p:nvPr>
            <p:ph type="tbl" idx="1"/>
            <p:extLst>
              <p:ext uri="{D42A27DB-BD31-4B8C-83A1-F6EECF244321}">
                <p14:modId xmlns:p14="http://schemas.microsoft.com/office/powerpoint/2010/main" val="2467785194"/>
              </p:ext>
            </p:extLst>
          </p:nvPr>
        </p:nvGraphicFramePr>
        <p:xfrm>
          <a:off x="457200" y="1897380"/>
          <a:ext cx="8305800" cy="4548271"/>
        </p:xfrm>
        <a:graphic>
          <a:graphicData uri="http://schemas.openxmlformats.org/drawingml/2006/table">
            <a:tbl>
              <a:tblPr>
                <a:tableStyleId>{306799F8-075E-4A3A-A7F6-7FBC6576F1A4}</a:tableStyleId>
              </a:tblPr>
              <a:tblGrid>
                <a:gridCol w="2057400"/>
                <a:gridCol w="2362200"/>
                <a:gridCol w="1905000"/>
                <a:gridCol w="1981200"/>
              </a:tblGrid>
              <a:tr h="845820">
                <a:tc gridSpan="4">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2400" b="1" u="none" strike="noStrike" cap="none" normalizeH="0" baseline="0" dirty="0" smtClean="0">
                          <a:ln>
                            <a:noFill/>
                          </a:ln>
                          <a:solidFill>
                            <a:schemeClr val="bg1"/>
                          </a:solidFill>
                          <a:effectLst/>
                          <a:latin typeface="Tw Cen MT" panose="020B0602020104020603" pitchFamily="34" charset="0"/>
                          <a:ea typeface="Tahoma" pitchFamily="34" charset="0"/>
                          <a:cs typeface="Tahoma" pitchFamily="34" charset="0"/>
                        </a:rPr>
                        <a:t>Less than 3 grams total fat per 3-ounce serving</a:t>
                      </a:r>
                      <a:endParaRPr kumimoji="0" lang="en-US" sz="2400" b="1" i="0" u="none" strike="noStrike" cap="none" normalizeH="0" baseline="0" dirty="0" smtClean="0">
                        <a:ln>
                          <a:noFill/>
                        </a:ln>
                        <a:solidFill>
                          <a:schemeClr val="bg1"/>
                        </a:solidFill>
                        <a:effectLst/>
                        <a:latin typeface="Tw Cen MT" panose="020B0602020104020603" pitchFamily="34" charset="0"/>
                        <a:ea typeface="Tahoma" pitchFamily="34"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02451">
                <a:tc>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Clams</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Cod</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Blue crab</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Dungeness crab</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Flounder</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Grouper</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Haddock</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Halibut</a:t>
                      </a:r>
                      <a:endParaRPr kumimoji="0" lang="en-US" sz="2000" b="0" i="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Northern lobster</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Mackerel (King)</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Mahi-mahi</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Monkfish</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Perch (freshwater)</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Ocean perch</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Pike (Northern)</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Walleye</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Pollock (Atlantic)</a:t>
                      </a:r>
                      <a:endParaRPr kumimoji="0" lang="en-US" sz="2000" b="0" i="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Orange roughy</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Rockfish</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Scallops</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Shrimp</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Red Snapper</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Snow crab</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Smelt</a:t>
                      </a:r>
                      <a:endParaRPr kumimoji="0" lang="en-US" sz="2000" b="0" i="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Sole </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Squid</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Striped bass</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Tuna (skipjack)</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200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rPr>
                        <a:t>Tuna (yellowfin)</a:t>
                      </a:r>
                      <a:endParaRPr kumimoji="0" lang="en-US" sz="2000" b="0" i="0" u="none" strike="noStrike" cap="none" normalizeH="0" baseline="0" dirty="0" smtClean="0">
                        <a:ln>
                          <a:noFill/>
                        </a:ln>
                        <a:solidFill>
                          <a:schemeClr val="tx1"/>
                        </a:solidFill>
                        <a:effectLst/>
                        <a:latin typeface="Tw Cen MT" panose="020B0602020104020603" pitchFamily="34" charset="0"/>
                        <a:ea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5"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17</a:t>
            </a:fld>
            <a:endParaRPr lang="en-US" sz="1400" dirty="0">
              <a:solidFill>
                <a:srgbClr val="0070C0"/>
              </a:solidFill>
              <a:ea typeface="Tahoma" pitchFamily="34" charset="0"/>
              <a:cs typeface="Tahoma" pitchFamily="34" charset="0"/>
            </a:endParaRPr>
          </a:p>
        </p:txBody>
      </p:sp>
    </p:spTree>
    <p:extLst>
      <p:ext uri="{BB962C8B-B14F-4D97-AF65-F5344CB8AC3E}">
        <p14:creationId xmlns:p14="http://schemas.microsoft.com/office/powerpoint/2010/main" val="2805812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09800"/>
          </a:xfrm>
        </p:spPr>
        <p:txBody>
          <a:bodyPr>
            <a:no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Main Source of </a:t>
            </a:r>
            <a:br>
              <a:rPr lang="en-US" sz="4000" kern="0" dirty="0">
                <a:solidFill>
                  <a:srgbClr val="CC0000"/>
                </a:solidFill>
                <a:effectLst>
                  <a:outerShdw blurRad="38100" dist="38100" dir="2700000" algn="tl">
                    <a:srgbClr val="000000"/>
                  </a:outerShdw>
                </a:effectLst>
                <a:latin typeface="Trajan Pro" pitchFamily="18" charset="0"/>
              </a:rPr>
            </a:br>
            <a:r>
              <a:rPr lang="en-US" sz="4000" kern="0" dirty="0">
                <a:solidFill>
                  <a:srgbClr val="CC0000"/>
                </a:solidFill>
                <a:effectLst>
                  <a:outerShdw blurRad="38100" dist="38100" dir="2700000" algn="tl">
                    <a:srgbClr val="000000"/>
                  </a:outerShdw>
                </a:effectLst>
                <a:latin typeface="Trajan Pro" pitchFamily="18" charset="0"/>
              </a:rPr>
              <a:t>Omega-3 Fatty Acids</a:t>
            </a:r>
          </a:p>
        </p:txBody>
      </p:sp>
      <p:sp>
        <p:nvSpPr>
          <p:cNvPr id="3" name="Content Placeholder 2"/>
          <p:cNvSpPr>
            <a:spLocks noGrp="1"/>
          </p:cNvSpPr>
          <p:nvPr>
            <p:ph idx="1"/>
          </p:nvPr>
        </p:nvSpPr>
        <p:spPr>
          <a:xfrm>
            <a:off x="457200" y="3048000"/>
            <a:ext cx="8229600" cy="3276600"/>
          </a:xfrm>
        </p:spPr>
        <p:txBody>
          <a:bodyPr>
            <a:normAutofit/>
          </a:bodyPr>
          <a:lstStyle/>
          <a:p>
            <a:pPr marL="274320" lvl="2" indent="-274320">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Fat in </a:t>
            </a:r>
            <a:r>
              <a:rPr lang="en-US" sz="2800" dirty="0" smtClean="0">
                <a:solidFill>
                  <a:srgbClr val="000000"/>
                </a:solidFill>
                <a:latin typeface="Tw Cen MT" panose="020B0602020104020603" pitchFamily="34" charset="0"/>
              </a:rPr>
              <a:t>seafood </a:t>
            </a:r>
            <a:r>
              <a:rPr lang="en-US" sz="2800" dirty="0">
                <a:solidFill>
                  <a:srgbClr val="000000"/>
                </a:solidFill>
                <a:latin typeface="Tw Cen MT" panose="020B0602020104020603" pitchFamily="34" charset="0"/>
              </a:rPr>
              <a:t>is polyunsaturated, including omega-3 fatty acids</a:t>
            </a:r>
          </a:p>
          <a:p>
            <a:pPr marL="274320" lvl="2" indent="-274320">
              <a:spcBef>
                <a:spcPts val="1200"/>
              </a:spcBef>
              <a:spcAft>
                <a:spcPts val="1200"/>
              </a:spcAft>
              <a:buClr>
                <a:srgbClr val="CC3300"/>
              </a:buClr>
              <a:buSzPct val="100000"/>
              <a:buFont typeface="Arial" pitchFamily="34" charset="0"/>
              <a:buChar char="•"/>
              <a:defRPr/>
            </a:pPr>
            <a:r>
              <a:rPr lang="en-US" sz="2800" dirty="0" smtClean="0">
                <a:solidFill>
                  <a:srgbClr val="000000"/>
                </a:solidFill>
                <a:latin typeface="Tw Cen MT" panose="020B0602020104020603" pitchFamily="34" charset="0"/>
              </a:rPr>
              <a:t>Have </a:t>
            </a:r>
            <a:r>
              <a:rPr lang="en-US" sz="2800" dirty="0">
                <a:solidFill>
                  <a:srgbClr val="000000"/>
                </a:solidFill>
                <a:latin typeface="Tw Cen MT" panose="020B0602020104020603" pitchFamily="34" charset="0"/>
              </a:rPr>
              <a:t>added health benefits such as healthy brain and eye development in children and reduce the risk of heart disease in adults.</a:t>
            </a:r>
          </a:p>
        </p:txBody>
      </p:sp>
      <p:sp>
        <p:nvSpPr>
          <p:cNvPr id="5"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18</a:t>
            </a:fld>
            <a:endParaRPr lang="en-US" sz="1400" dirty="0">
              <a:solidFill>
                <a:srgbClr val="0070C0"/>
              </a:solidFill>
              <a:ea typeface="Tahoma" pitchFamily="34" charset="0"/>
              <a:cs typeface="Tahoma" pitchFamily="34" charset="0"/>
            </a:endParaRPr>
          </a:p>
        </p:txBody>
      </p:sp>
    </p:spTree>
    <p:extLst>
      <p:ext uri="{BB962C8B-B14F-4D97-AF65-F5344CB8AC3E}">
        <p14:creationId xmlns:p14="http://schemas.microsoft.com/office/powerpoint/2010/main" val="3849022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0" y="0"/>
            <a:ext cx="9144000" cy="1600200"/>
          </a:xfrm>
          <a:ln w="38100"/>
        </p:spPr>
        <p:txBody>
          <a:bodyPr>
            <a:norm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Omega-3 Fatty Acids</a:t>
            </a:r>
          </a:p>
        </p:txBody>
      </p:sp>
      <p:sp>
        <p:nvSpPr>
          <p:cNvPr id="15364" name="Rectangle 3"/>
          <p:cNvSpPr>
            <a:spLocks noGrp="1" noChangeArrowheads="1"/>
          </p:cNvSpPr>
          <p:nvPr>
            <p:ph idx="1"/>
          </p:nvPr>
        </p:nvSpPr>
        <p:spPr>
          <a:xfrm>
            <a:off x="457199" y="1981200"/>
            <a:ext cx="8453251" cy="4495800"/>
          </a:xfrm>
        </p:spPr>
        <p:txBody>
          <a:bodyPr>
            <a:noAutofit/>
          </a:bodyPr>
          <a:lstStyle/>
          <a:p>
            <a:pPr algn="ctr" eaLnBrk="1" hangingPunct="1">
              <a:buClr>
                <a:srgbClr val="CC0000"/>
              </a:buClr>
              <a:buFontTx/>
              <a:buNone/>
            </a:pPr>
            <a:r>
              <a:rPr lang="en-US" b="1" dirty="0" smtClean="0">
                <a:solidFill>
                  <a:srgbClr val="000000"/>
                </a:solidFill>
                <a:effectLst/>
                <a:latin typeface="Tw Cen MT" panose="020B0602020104020603" pitchFamily="34" charset="0"/>
              </a:rPr>
              <a:t>Long Chain Polyunsaturated Fatty Acids  (LC-PUFAs)</a:t>
            </a:r>
            <a:endParaRPr lang="en-US" sz="1800" b="1" dirty="0" smtClean="0">
              <a:solidFill>
                <a:srgbClr val="000000"/>
              </a:solidFill>
              <a:effectLst/>
              <a:latin typeface="Tw Cen MT" panose="020B0602020104020603" pitchFamily="34" charset="0"/>
            </a:endParaRPr>
          </a:p>
          <a:p>
            <a:pPr algn="ctr" eaLnBrk="1" hangingPunct="1">
              <a:buClr>
                <a:srgbClr val="CC0000"/>
              </a:buClr>
              <a:buFontTx/>
              <a:buNone/>
            </a:pPr>
            <a:endParaRPr lang="en-US" sz="800" b="1" dirty="0" smtClean="0">
              <a:solidFill>
                <a:srgbClr val="000000"/>
              </a:solidFill>
              <a:effectLst/>
              <a:latin typeface="Tw Cen MT" panose="020B0602020104020603" pitchFamily="34" charset="0"/>
            </a:endParaRPr>
          </a:p>
          <a:p>
            <a:pPr marL="274320" lvl="2" indent="-274320">
              <a:spcBef>
                <a:spcPts val="1800"/>
              </a:spcBef>
              <a:spcAft>
                <a:spcPts val="1200"/>
              </a:spcAft>
              <a:buClr>
                <a:srgbClr val="CC3300"/>
              </a:buClr>
              <a:buSzPct val="100000"/>
              <a:buFont typeface="Arial" pitchFamily="34" charset="0"/>
              <a:buChar char="•"/>
              <a:defRPr/>
            </a:pPr>
            <a:r>
              <a:rPr lang="en-US" sz="2800" dirty="0" smtClean="0">
                <a:solidFill>
                  <a:srgbClr val="000000"/>
                </a:solidFill>
                <a:latin typeface="Tw Cen MT" panose="020B0602020104020603" pitchFamily="34" charset="0"/>
              </a:rPr>
              <a:t>Eicosapentaenoic </a:t>
            </a:r>
            <a:r>
              <a:rPr lang="en-US" sz="2800" dirty="0">
                <a:solidFill>
                  <a:srgbClr val="000000"/>
                </a:solidFill>
                <a:latin typeface="Tw Cen MT" panose="020B0602020104020603" pitchFamily="34" charset="0"/>
              </a:rPr>
              <a:t>acid (EPA)</a:t>
            </a:r>
          </a:p>
          <a:p>
            <a:pPr lvl="1" fontAlgn="base">
              <a:lnSpc>
                <a:spcPct val="90000"/>
              </a:lnSpc>
              <a:spcAft>
                <a:spcPts val="1200"/>
              </a:spcAft>
              <a:buClr>
                <a:srgbClr val="FF9900"/>
              </a:buClr>
              <a:buFont typeface="Wingdings" panose="05000000000000000000" pitchFamily="2" charset="2"/>
              <a:buChar char=""/>
              <a:defRPr/>
            </a:pPr>
            <a:r>
              <a:rPr lang="en-US" sz="2400" dirty="0">
                <a:solidFill>
                  <a:srgbClr val="000000"/>
                </a:solidFill>
                <a:latin typeface="Tw Cen MT" panose="020B0602020104020603" pitchFamily="34" charset="0"/>
              </a:rPr>
              <a:t>Fatty fish and fish oils</a:t>
            </a:r>
          </a:p>
          <a:p>
            <a:pPr marL="274320" lvl="2" indent="-274320">
              <a:spcBef>
                <a:spcPts val="18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Docosahexaenoic acid (DHA)</a:t>
            </a:r>
          </a:p>
          <a:p>
            <a:pPr lvl="1" fontAlgn="base">
              <a:lnSpc>
                <a:spcPct val="90000"/>
              </a:lnSpc>
              <a:spcAft>
                <a:spcPts val="1200"/>
              </a:spcAft>
              <a:buClr>
                <a:srgbClr val="FF9900"/>
              </a:buClr>
              <a:buFont typeface="Wingdings" panose="05000000000000000000" pitchFamily="2" charset="2"/>
              <a:buChar char=""/>
              <a:defRPr/>
            </a:pPr>
            <a:r>
              <a:rPr lang="en-US" sz="2400" dirty="0">
                <a:solidFill>
                  <a:srgbClr val="000000"/>
                </a:solidFill>
                <a:latin typeface="Tw Cen MT" panose="020B0602020104020603" pitchFamily="34" charset="0"/>
              </a:rPr>
              <a:t>Fatty fish, fish oils and algal oil	</a:t>
            </a:r>
          </a:p>
          <a:p>
            <a:pPr marL="274320" lvl="2" indent="-274320">
              <a:spcBef>
                <a:spcPts val="18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Alpha-linolenic acid (ALA)</a:t>
            </a:r>
          </a:p>
          <a:p>
            <a:pPr lvl="1" fontAlgn="base">
              <a:lnSpc>
                <a:spcPct val="90000"/>
              </a:lnSpc>
              <a:spcAft>
                <a:spcPts val="1200"/>
              </a:spcAft>
              <a:buClr>
                <a:srgbClr val="FF9900"/>
              </a:buClr>
              <a:buFont typeface="Wingdings" panose="05000000000000000000" pitchFamily="2" charset="2"/>
              <a:buChar char=""/>
              <a:defRPr/>
            </a:pPr>
            <a:r>
              <a:rPr lang="en-US" sz="2400" dirty="0">
                <a:solidFill>
                  <a:srgbClr val="000000"/>
                </a:solidFill>
                <a:latin typeface="Tw Cen MT" panose="020B0602020104020603" pitchFamily="34" charset="0"/>
              </a:rPr>
              <a:t>Walnuts, flaxseed oil, soybean oil, and canola oil</a:t>
            </a:r>
          </a:p>
        </p:txBody>
      </p:sp>
      <p:sp>
        <p:nvSpPr>
          <p:cNvPr id="5"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19</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a:xfrm>
            <a:off x="16823" y="2212768"/>
            <a:ext cx="9144000" cy="13716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lang="en-US" sz="2400" kern="1200">
                <a:solidFill>
                  <a:schemeClr val="tx1"/>
                </a:solidFill>
                <a:latin typeface="Tahoma" pitchFamily="34" charset="0"/>
                <a:ea typeface="Tahoma" pitchFamily="34" charset="0"/>
                <a:cs typeface="Tahoma" pitchFamily="34" charset="0"/>
              </a:defRPr>
            </a:lvl1pPr>
            <a:lvl2pPr marL="457200" indent="0" algn="ctr" rtl="0" eaLnBrk="1" latinLnBrk="0" hangingPunct="1">
              <a:spcBef>
                <a:spcPct val="20000"/>
              </a:spcBef>
              <a:buClr>
                <a:schemeClr val="accent1"/>
              </a:buClr>
              <a:buSzPct val="85000"/>
              <a:buFont typeface="Wingdings 2"/>
              <a:buNone/>
              <a:defRPr kumimoji="0" lang="en-US" sz="2000" kern="1200" dirty="0" smtClean="0">
                <a:solidFill>
                  <a:schemeClr val="tx1"/>
                </a:solidFill>
                <a:latin typeface="Tahoma" pitchFamily="34" charset="0"/>
                <a:ea typeface="Tahoma" pitchFamily="34" charset="0"/>
                <a:cs typeface="Tahoma" pitchFamily="34" charset="0"/>
              </a:defRPr>
            </a:lvl2pPr>
            <a:lvl3pPr marL="914400" indent="0" algn="ctr" rtl="0" eaLnBrk="1" latinLnBrk="0" hangingPunct="1">
              <a:spcBef>
                <a:spcPct val="20000"/>
              </a:spcBef>
              <a:buClr>
                <a:schemeClr val="accent2"/>
              </a:buClr>
              <a:buSzPct val="70000"/>
              <a:buFont typeface="Wingdings 2"/>
              <a:buNone/>
              <a:defRPr kumimoji="0" lang="en-US" sz="1800" kern="1200" dirty="0" smtClean="0">
                <a:solidFill>
                  <a:schemeClr val="tx1"/>
                </a:solidFill>
                <a:latin typeface="Tahoma" pitchFamily="34" charset="0"/>
                <a:ea typeface="Tahoma" pitchFamily="34" charset="0"/>
                <a:cs typeface="Tahoma" pitchFamily="34" charset="0"/>
              </a:defRPr>
            </a:lvl3pPr>
            <a:lvl4pPr marL="1371600" indent="0" algn="ctr" rtl="0" eaLnBrk="1" latinLnBrk="0" hangingPunct="1">
              <a:spcBef>
                <a:spcPct val="20000"/>
              </a:spcBef>
              <a:buClr>
                <a:schemeClr val="accent3"/>
              </a:buClr>
              <a:buSzPct val="65000"/>
              <a:buFont typeface="Wingdings 2"/>
              <a:buNone/>
              <a:defRPr kumimoji="0" sz="1800" kern="1200">
                <a:solidFill>
                  <a:schemeClr val="tx1"/>
                </a:solidFill>
                <a:latin typeface="Tahoma" pitchFamily="34" charset="0"/>
                <a:ea typeface="Tahoma" pitchFamily="34" charset="0"/>
                <a:cs typeface="Tahoma" pitchFamily="34" charset="0"/>
              </a:defRPr>
            </a:lvl4pPr>
            <a:lvl5pPr marL="1828800" indent="0" algn="ctr" rtl="0" eaLnBrk="1" latinLnBrk="0" hangingPunct="1">
              <a:spcBef>
                <a:spcPct val="20000"/>
              </a:spcBef>
              <a:buClr>
                <a:schemeClr val="accent4"/>
              </a:buClr>
              <a:buSzPct val="65000"/>
              <a:buFont typeface="Wingdings 2"/>
              <a:buNone/>
              <a:defRPr kumimoji="0" sz="1800" kern="1200">
                <a:solidFill>
                  <a:schemeClr val="tx1"/>
                </a:solidFill>
                <a:latin typeface="Tahoma" pitchFamily="34" charset="0"/>
                <a:ea typeface="Tahoma" pitchFamily="34" charset="0"/>
                <a:cs typeface="Tahoma" pitchFamily="34" charset="0"/>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fontAlgn="auto">
              <a:lnSpc>
                <a:spcPct val="90000"/>
              </a:lnSpc>
              <a:spcBef>
                <a:spcPts val="0"/>
              </a:spcBef>
              <a:spcAft>
                <a:spcPts val="2400"/>
              </a:spcAft>
            </a:pPr>
            <a:r>
              <a:rPr lang="en-US" b="1" kern="0" dirty="0" smtClean="0">
                <a:latin typeface="Trajan Pro" pitchFamily="18" charset="0"/>
              </a:rPr>
              <a:t>Lesson 2</a:t>
            </a:r>
          </a:p>
          <a:p>
            <a:pPr algn="ctr" fontAlgn="auto">
              <a:lnSpc>
                <a:spcPct val="90000"/>
              </a:lnSpc>
              <a:spcAft>
                <a:spcPts val="0"/>
              </a:spcAft>
            </a:pPr>
            <a:r>
              <a:rPr lang="en-US" sz="3200" b="1" dirty="0" smtClean="0">
                <a:effectLst>
                  <a:outerShdw blurRad="38100" dist="38100" dir="2700000" algn="tl">
                    <a:srgbClr val="000000">
                      <a:alpha val="43137"/>
                    </a:srgbClr>
                  </a:outerShdw>
                </a:effectLst>
                <a:latin typeface="Trajan Pro" pitchFamily="18" charset="0"/>
              </a:rPr>
              <a:t>Health Benefits</a:t>
            </a:r>
          </a:p>
        </p:txBody>
      </p:sp>
      <p:sp>
        <p:nvSpPr>
          <p:cNvPr id="7" name="Rectangle 2"/>
          <p:cNvSpPr txBox="1">
            <a:spLocks noChangeArrowheads="1"/>
          </p:cNvSpPr>
          <p:nvPr/>
        </p:nvSpPr>
        <p:spPr bwMode="auto">
          <a:xfrm>
            <a:off x="0" y="0"/>
            <a:ext cx="9144000" cy="1600200"/>
          </a:xfrm>
          <a:prstGeom prst="rect">
            <a:avLst/>
          </a:prstGeom>
          <a:noFill/>
          <a:ln w="38100">
            <a:noFill/>
            <a:miter lim="800000"/>
            <a:headEnd/>
            <a:tailEnd/>
          </a:ln>
          <a:effectLst/>
        </p:spPr>
        <p:txBody>
          <a:bodyPr vert="horz" wrap="square" lIns="91440" tIns="45720" rIns="91440" bIns="45720" numCol="1" anchor="b" anchorCtr="1" compatLnSpc="1">
            <a:prstTxWarp prst="textNoShape">
              <a:avLst/>
            </a:prstTxWarp>
          </a:bodyPr>
          <a:lstStyle>
            <a:lvl1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mj-lt"/>
                <a:ea typeface="ＭＳ Ｐゴシック" charset="-128"/>
                <a:cs typeface="+mj-cs"/>
              </a:defRPr>
            </a:lvl1pPr>
            <a:lvl2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charset="0"/>
                <a:ea typeface="ＭＳ Ｐゴシック" charset="-128"/>
              </a:defRPr>
            </a:lvl2pPr>
            <a:lvl3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charset="0"/>
                <a:ea typeface="ＭＳ Ｐゴシック" charset="-128"/>
              </a:defRPr>
            </a:lvl3pPr>
            <a:lvl4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charset="0"/>
                <a:ea typeface="ＭＳ Ｐゴシック" charset="-128"/>
              </a:defRPr>
            </a:lvl4pPr>
            <a:lvl5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charset="0"/>
                <a:ea typeface="ＭＳ Ｐゴシック" charset="-128"/>
              </a:defRPr>
            </a:lvl5pPr>
            <a:lvl6pPr marL="457200" algn="ctr" rtl="0" eaLnBrk="1" fontAlgn="base" hangingPunct="1">
              <a:spcBef>
                <a:spcPct val="0"/>
              </a:spcBef>
              <a:spcAft>
                <a:spcPct val="0"/>
              </a:spcAft>
              <a:defRPr sz="4400" b="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b="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b="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b="1">
                <a:solidFill>
                  <a:srgbClr val="FFFF00"/>
                </a:solidFill>
                <a:effectLst>
                  <a:outerShdw blurRad="38100" dist="38100" dir="2700000" algn="tl">
                    <a:srgbClr val="000000"/>
                  </a:outerShdw>
                </a:effectLst>
                <a:latin typeface="Arial" charset="0"/>
              </a:defRPr>
            </a:lvl9pPr>
          </a:lstStyle>
          <a:p>
            <a:pPr eaLnBrk="1" hangingPunct="1"/>
            <a:r>
              <a:rPr lang="en-US" sz="4800" kern="0" dirty="0" smtClean="0">
                <a:solidFill>
                  <a:srgbClr val="CC0000"/>
                </a:solidFill>
                <a:latin typeface="Trajan Pro" pitchFamily="18" charset="0"/>
                <a:ea typeface="Tahoma" pitchFamily="34" charset="0"/>
                <a:cs typeface="Tahoma" pitchFamily="34" charset="0"/>
              </a:rPr>
              <a:t>S</a:t>
            </a:r>
            <a:r>
              <a:rPr lang="en-US" sz="4000" kern="0" dirty="0" smtClean="0">
                <a:solidFill>
                  <a:srgbClr val="CC0000"/>
                </a:solidFill>
                <a:latin typeface="Trajan Pro" pitchFamily="18" charset="0"/>
                <a:ea typeface="Tahoma" pitchFamily="34" charset="0"/>
                <a:cs typeface="Tahoma" pitchFamily="34" charset="0"/>
              </a:rPr>
              <a:t>eafood</a:t>
            </a:r>
            <a:r>
              <a:rPr lang="en-US" kern="0" dirty="0" smtClean="0">
                <a:solidFill>
                  <a:srgbClr val="CC0000"/>
                </a:solidFill>
                <a:latin typeface="Trajan Pro" pitchFamily="18" charset="0"/>
                <a:ea typeface="Tahoma" pitchFamily="34" charset="0"/>
                <a:cs typeface="Tahoma" pitchFamily="34" charset="0"/>
              </a:rPr>
              <a:t> </a:t>
            </a:r>
            <a:r>
              <a:rPr lang="en-US" sz="4000" kern="0" dirty="0" smtClean="0">
                <a:solidFill>
                  <a:srgbClr val="CC0000"/>
                </a:solidFill>
                <a:latin typeface="Trajan Pro" pitchFamily="18" charset="0"/>
                <a:ea typeface="Tahoma" pitchFamily="34" charset="0"/>
                <a:cs typeface="Tahoma" pitchFamily="34" charset="0"/>
              </a:rPr>
              <a:t>at</a:t>
            </a:r>
            <a:r>
              <a:rPr lang="en-US" kern="0" dirty="0" smtClean="0">
                <a:solidFill>
                  <a:srgbClr val="CC0000"/>
                </a:solidFill>
                <a:latin typeface="Trajan Pro" pitchFamily="18" charset="0"/>
                <a:ea typeface="Tahoma" pitchFamily="34" charset="0"/>
                <a:cs typeface="Tahoma" pitchFamily="34" charset="0"/>
              </a:rPr>
              <a:t> </a:t>
            </a:r>
            <a:r>
              <a:rPr lang="en-US" sz="4800" kern="0" dirty="0" smtClean="0">
                <a:solidFill>
                  <a:srgbClr val="CC0000"/>
                </a:solidFill>
                <a:latin typeface="Trajan Pro" pitchFamily="18" charset="0"/>
                <a:ea typeface="Tahoma" pitchFamily="34" charset="0"/>
                <a:cs typeface="Tahoma" pitchFamily="34" charset="0"/>
              </a:rPr>
              <a:t>I</a:t>
            </a:r>
            <a:r>
              <a:rPr lang="en-US" sz="4000" kern="0" dirty="0" smtClean="0">
                <a:solidFill>
                  <a:srgbClr val="CC0000"/>
                </a:solidFill>
                <a:latin typeface="Trajan Pro" pitchFamily="18" charset="0"/>
                <a:ea typeface="Tahoma" pitchFamily="34" charset="0"/>
                <a:cs typeface="Tahoma" pitchFamily="34" charset="0"/>
              </a:rPr>
              <a:t>ts</a:t>
            </a:r>
            <a:r>
              <a:rPr lang="en-US" kern="0" dirty="0" smtClean="0">
                <a:solidFill>
                  <a:srgbClr val="CC0000"/>
                </a:solidFill>
                <a:latin typeface="Trajan Pro" pitchFamily="18" charset="0"/>
                <a:ea typeface="Tahoma" pitchFamily="34" charset="0"/>
                <a:cs typeface="Tahoma" pitchFamily="34" charset="0"/>
              </a:rPr>
              <a:t> </a:t>
            </a:r>
            <a:r>
              <a:rPr lang="en-US" sz="4800" kern="0" dirty="0" smtClean="0">
                <a:solidFill>
                  <a:srgbClr val="CC0000"/>
                </a:solidFill>
                <a:latin typeface="Trajan Pro" pitchFamily="18" charset="0"/>
                <a:ea typeface="Tahoma" pitchFamily="34" charset="0"/>
                <a:cs typeface="Tahoma" pitchFamily="34" charset="0"/>
              </a:rPr>
              <a:t>B</a:t>
            </a:r>
            <a:r>
              <a:rPr lang="en-US" sz="4000" kern="0" dirty="0" smtClean="0">
                <a:solidFill>
                  <a:srgbClr val="CC0000"/>
                </a:solidFill>
                <a:latin typeface="Trajan Pro" pitchFamily="18" charset="0"/>
                <a:ea typeface="Tahoma" pitchFamily="34" charset="0"/>
                <a:cs typeface="Tahoma" pitchFamily="34" charset="0"/>
              </a:rPr>
              <a:t>est</a:t>
            </a:r>
            <a:endParaRPr lang="en-US" kern="0" dirty="0" smtClean="0">
              <a:solidFill>
                <a:srgbClr val="CC0000"/>
              </a:solidFill>
              <a:latin typeface="Trajan Pro" pitchFamily="18" charset="0"/>
              <a:ea typeface="Tahoma" pitchFamily="34" charset="0"/>
              <a:cs typeface="Tahoma" pitchFamily="34" charset="0"/>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223" t="16170" r="21792" b="7164"/>
          <a:stretch/>
        </p:blipFill>
        <p:spPr>
          <a:xfrm>
            <a:off x="2921868" y="3810000"/>
            <a:ext cx="3300264" cy="2600054"/>
          </a:xfrm>
          <a:prstGeom prst="rect">
            <a:avLst/>
          </a:prstGeom>
        </p:spPr>
      </p:pic>
      <p:sp>
        <p:nvSpPr>
          <p:cNvPr id="4" name="TextBox 3"/>
          <p:cNvSpPr txBox="1"/>
          <p:nvPr/>
        </p:nvSpPr>
        <p:spPr>
          <a:xfrm>
            <a:off x="4572000" y="6387313"/>
            <a:ext cx="1662997" cy="184666"/>
          </a:xfrm>
          <a:prstGeom prst="rect">
            <a:avLst/>
          </a:prstGeom>
          <a:noFill/>
        </p:spPr>
        <p:txBody>
          <a:bodyPr wrap="square" rtlCol="0">
            <a:spAutoFit/>
          </a:bodyPr>
          <a:lstStyle/>
          <a:p>
            <a:pPr algn="r"/>
            <a:r>
              <a:rPr lang="en-US" sz="600" i="1" dirty="0" smtClean="0">
                <a:solidFill>
                  <a:schemeClr val="bg1">
                    <a:lumMod val="65000"/>
                  </a:schemeClr>
                </a:solidFill>
                <a:hlinkClick r:id="rId4"/>
              </a:rPr>
              <a:t>“Seafood Platter” by Tom O’Malley</a:t>
            </a:r>
            <a:endParaRPr lang="en-US" sz="600" i="1" dirty="0" smtClean="0">
              <a:solidFill>
                <a:schemeClr val="bg1">
                  <a:lumMod val="65000"/>
                </a:schemeClr>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57400"/>
          </a:xfrm>
        </p:spPr>
        <p:txBody>
          <a:bodyPr>
            <a:noAutofit/>
          </a:bodyPr>
          <a:lstStyle/>
          <a:p>
            <a:pPr algn="ctr" fontAlgn="base">
              <a:spcAft>
                <a:spcPct val="0"/>
              </a:spcAft>
              <a:defRPr/>
            </a:pPr>
            <a:r>
              <a:rPr lang="en-US" sz="3600" kern="0" dirty="0" smtClean="0">
                <a:solidFill>
                  <a:srgbClr val="CC0000"/>
                </a:solidFill>
                <a:effectLst>
                  <a:outerShdw blurRad="38100" dist="38100" dir="2700000" algn="tl">
                    <a:srgbClr val="000000"/>
                  </a:outerShdw>
                </a:effectLst>
                <a:latin typeface="Trajan Pro" pitchFamily="18" charset="0"/>
              </a:rPr>
              <a:t>Omega-3</a:t>
            </a:r>
            <a:r>
              <a:rPr lang="en-US" sz="2800" kern="0" dirty="0" smtClean="0">
                <a:solidFill>
                  <a:srgbClr val="CC0000"/>
                </a:solidFill>
                <a:effectLst>
                  <a:outerShdw blurRad="38100" dist="38100" dir="2700000" algn="tl">
                    <a:srgbClr val="000000"/>
                  </a:outerShdw>
                </a:effectLst>
                <a:latin typeface="Trajan Pro" pitchFamily="18" charset="0"/>
              </a:rPr>
              <a:t>s</a:t>
            </a:r>
            <a:r>
              <a:rPr lang="en-US" sz="3600" kern="0" dirty="0" smtClean="0">
                <a:solidFill>
                  <a:srgbClr val="CC0000"/>
                </a:solidFill>
                <a:effectLst>
                  <a:outerShdw blurRad="38100" dist="38100" dir="2700000" algn="tl">
                    <a:srgbClr val="000000"/>
                  </a:outerShdw>
                </a:effectLst>
                <a:latin typeface="Trajan Pro" pitchFamily="18" charset="0"/>
              </a:rPr>
              <a:t> </a:t>
            </a:r>
            <a:r>
              <a:rPr lang="en-US" sz="4000" kern="0" dirty="0">
                <a:solidFill>
                  <a:srgbClr val="CC0000"/>
                </a:solidFill>
                <a:effectLst>
                  <a:outerShdw blurRad="38100" dist="38100" dir="2700000" algn="tl">
                    <a:srgbClr val="000000"/>
                  </a:outerShdw>
                </a:effectLst>
                <a:latin typeface="Trajan Pro" pitchFamily="18" charset="0"/>
              </a:rPr>
              <a:t>and </a:t>
            </a:r>
            <a:r>
              <a:rPr lang="en-US" sz="4000" kern="0" dirty="0" smtClean="0">
                <a:solidFill>
                  <a:srgbClr val="CC0000"/>
                </a:solidFill>
                <a:effectLst>
                  <a:outerShdw blurRad="38100" dist="38100" dir="2700000" algn="tl">
                    <a:srgbClr val="000000"/>
                  </a:outerShdw>
                </a:effectLst>
                <a:latin typeface="Trajan Pro" pitchFamily="18" charset="0"/>
              </a:rPr>
              <a:t/>
            </a:r>
            <a:br>
              <a:rPr lang="en-US" sz="4000" kern="0" dirty="0" smtClean="0">
                <a:solidFill>
                  <a:srgbClr val="CC0000"/>
                </a:solidFill>
                <a:effectLst>
                  <a:outerShdw blurRad="38100" dist="38100" dir="2700000" algn="tl">
                    <a:srgbClr val="000000"/>
                  </a:outerShdw>
                </a:effectLst>
                <a:latin typeface="Trajan Pro" pitchFamily="18" charset="0"/>
              </a:rPr>
            </a:br>
            <a:r>
              <a:rPr lang="en-US" sz="3600" kern="0" dirty="0" smtClean="0">
                <a:solidFill>
                  <a:srgbClr val="CC0000"/>
                </a:solidFill>
                <a:effectLst>
                  <a:outerShdw blurRad="38100" dist="38100" dir="2700000" algn="tl">
                    <a:srgbClr val="000000"/>
                  </a:outerShdw>
                </a:effectLst>
                <a:latin typeface="Trajan Pro" pitchFamily="18" charset="0"/>
              </a:rPr>
              <a:t>Recommended Servings</a:t>
            </a:r>
            <a:endParaRPr lang="en-US" sz="3600" kern="0" dirty="0">
              <a:solidFill>
                <a:srgbClr val="CC0000"/>
              </a:solidFill>
              <a:effectLst>
                <a:outerShdw blurRad="38100" dist="38100" dir="2700000" algn="tl">
                  <a:srgbClr val="000000"/>
                </a:outerShdw>
              </a:effectLst>
              <a:latin typeface="Trajan Pro" pitchFamily="18" charset="0"/>
            </a:endParaRPr>
          </a:p>
        </p:txBody>
      </p:sp>
      <p:sp>
        <p:nvSpPr>
          <p:cNvPr id="16387" name="Content Placeholder 2"/>
          <p:cNvSpPr>
            <a:spLocks noGrp="1"/>
          </p:cNvSpPr>
          <p:nvPr>
            <p:ph idx="1"/>
          </p:nvPr>
        </p:nvSpPr>
        <p:spPr>
          <a:xfrm>
            <a:off x="486582" y="2440375"/>
            <a:ext cx="8229600" cy="3731825"/>
          </a:xfrm>
        </p:spPr>
        <p:txBody>
          <a:bodyPr>
            <a:noAutofit/>
          </a:bodyPr>
          <a:lstStyle/>
          <a:p>
            <a:pPr>
              <a:lnSpc>
                <a:spcPct val="90000"/>
              </a:lnSpc>
              <a:spcBef>
                <a:spcPts val="1200"/>
              </a:spcBef>
              <a:spcAft>
                <a:spcPts val="1200"/>
              </a:spcAft>
              <a:buClr>
                <a:srgbClr val="CC3300"/>
              </a:buClr>
              <a:buSzPct val="100000"/>
              <a:buFont typeface="Arial" pitchFamily="34" charset="0"/>
              <a:buChar char="•"/>
            </a:pPr>
            <a:r>
              <a:rPr lang="en-US" sz="2800" dirty="0" smtClean="0">
                <a:solidFill>
                  <a:srgbClr val="000000"/>
                </a:solidFill>
                <a:latin typeface="Tw Cen MT" panose="020B0602020104020603" pitchFamily="34" charset="0"/>
              </a:rPr>
              <a:t>Daily intake of 496 mg EPA and DHA is equivalent to about  3.5 grams per week</a:t>
            </a:r>
          </a:p>
          <a:p>
            <a:pPr>
              <a:lnSpc>
                <a:spcPct val="90000"/>
              </a:lnSpc>
              <a:spcBef>
                <a:spcPts val="1200"/>
              </a:spcBef>
              <a:spcAft>
                <a:spcPts val="1200"/>
              </a:spcAft>
              <a:buClr>
                <a:srgbClr val="CC3300"/>
              </a:buClr>
              <a:buSzPct val="100000"/>
              <a:buFont typeface="Arial" pitchFamily="34" charset="0"/>
              <a:buChar char="•"/>
            </a:pPr>
            <a:r>
              <a:rPr lang="en-US" sz="2800" dirty="0" smtClean="0">
                <a:solidFill>
                  <a:srgbClr val="000000"/>
                </a:solidFill>
                <a:latin typeface="Tw Cen MT" panose="020B0602020104020603" pitchFamily="34" charset="0"/>
              </a:rPr>
              <a:t>This is equivalent to the amount of EPA and DHA in two 4-ounce servings of high omega-3 fish per week</a:t>
            </a:r>
          </a:p>
          <a:p>
            <a:pPr>
              <a:lnSpc>
                <a:spcPct val="90000"/>
              </a:lnSpc>
              <a:spcBef>
                <a:spcPts val="1200"/>
              </a:spcBef>
              <a:spcAft>
                <a:spcPts val="1200"/>
              </a:spcAft>
              <a:buClr>
                <a:srgbClr val="CC3300"/>
              </a:buClr>
              <a:buSzPct val="100000"/>
              <a:buFont typeface="Arial" pitchFamily="34" charset="0"/>
              <a:buChar char="•"/>
            </a:pPr>
            <a:r>
              <a:rPr lang="en-US" sz="2800" dirty="0" smtClean="0">
                <a:solidFill>
                  <a:srgbClr val="000000"/>
                </a:solidFill>
                <a:latin typeface="Tw Cen MT" panose="020B0602020104020603" pitchFamily="34" charset="0"/>
              </a:rPr>
              <a:t>Based on an average EPA and DHA content of high omega-3 fish of 1.6 grams per serving</a:t>
            </a:r>
          </a:p>
          <a:p>
            <a:pPr>
              <a:lnSpc>
                <a:spcPct val="90000"/>
              </a:lnSpc>
              <a:spcBef>
                <a:spcPts val="1200"/>
              </a:spcBef>
              <a:spcAft>
                <a:spcPts val="1200"/>
              </a:spcAft>
              <a:buClr>
                <a:srgbClr val="CC3300"/>
              </a:buClr>
              <a:buSzPct val="100000"/>
              <a:buFont typeface="Arial" pitchFamily="34" charset="0"/>
              <a:buChar char="•"/>
            </a:pPr>
            <a:r>
              <a:rPr lang="en-US" sz="2800" dirty="0" smtClean="0">
                <a:solidFill>
                  <a:srgbClr val="000000"/>
                </a:solidFill>
                <a:latin typeface="Tw Cen MT" panose="020B0602020104020603" pitchFamily="34" charset="0"/>
              </a:rPr>
              <a:t>Rationale for 2 servings of high omega-3 fish per week</a:t>
            </a:r>
            <a:endParaRPr lang="en-US" sz="2800" dirty="0">
              <a:solidFill>
                <a:srgbClr val="000000"/>
              </a:solidFill>
              <a:latin typeface="Tw Cen MT" panose="020B0602020104020603" pitchFamily="34" charset="0"/>
            </a:endParaRPr>
          </a:p>
        </p:txBody>
      </p:sp>
      <p:sp>
        <p:nvSpPr>
          <p:cNvPr id="5"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20</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0" y="0"/>
            <a:ext cx="9144000" cy="1600200"/>
          </a:xfrm>
          <a:ln w="38100"/>
        </p:spPr>
        <p:txBody>
          <a:bodyPr anchor="b">
            <a:no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Omega-3 Fat Content </a:t>
            </a:r>
          </a:p>
        </p:txBody>
      </p:sp>
      <p:graphicFrame>
        <p:nvGraphicFramePr>
          <p:cNvPr id="19524" name="Group 1092"/>
          <p:cNvGraphicFramePr>
            <a:graphicFrameLocks noGrp="1"/>
          </p:cNvGraphicFramePr>
          <p:nvPr>
            <p:ph type="tbl" idx="1"/>
            <p:extLst>
              <p:ext uri="{D42A27DB-BD31-4B8C-83A1-F6EECF244321}">
                <p14:modId xmlns:p14="http://schemas.microsoft.com/office/powerpoint/2010/main" val="2268542618"/>
              </p:ext>
            </p:extLst>
          </p:nvPr>
        </p:nvGraphicFramePr>
        <p:xfrm>
          <a:off x="533400" y="1981200"/>
          <a:ext cx="8001000" cy="4453914"/>
        </p:xfrm>
        <a:graphic>
          <a:graphicData uri="http://schemas.openxmlformats.org/drawingml/2006/table">
            <a:tbl>
              <a:tblPr>
                <a:tableStyleId>{E8B1032C-EA38-4F05-BA0D-38AFFFC7BED3}</a:tableStyleId>
              </a:tblPr>
              <a:tblGrid>
                <a:gridCol w="2478088"/>
                <a:gridCol w="1560512"/>
                <a:gridCol w="689928"/>
                <a:gridCol w="1676400"/>
                <a:gridCol w="1596072"/>
              </a:tblGrid>
              <a:tr h="417818">
                <a:tc gridSpan="5">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2000" b="1" u="none" strike="noStrike" cap="none" normalizeH="0" baseline="0" dirty="0" smtClean="0">
                          <a:ln>
                            <a:noFill/>
                          </a:ln>
                          <a:effectLst/>
                          <a:latin typeface="Tw Cen MT" panose="020B0602020104020603" pitchFamily="34" charset="0"/>
                          <a:ea typeface="Tahoma" pitchFamily="34" charset="0"/>
                          <a:cs typeface="Tahoma" pitchFamily="34" charset="0"/>
                        </a:rPr>
                        <a:t>Higher level (more than 1.0 gram per cooked serving)</a:t>
                      </a:r>
                      <a:endParaRPr kumimoji="0" lang="en-US" sz="2000" b="1" i="0" u="none" strike="noStrike" cap="none" normalizeH="0" baseline="0" dirty="0" smtClean="0">
                        <a:ln>
                          <a:noFill/>
                        </a:ln>
                        <a:solidFill>
                          <a:srgbClr val="00B0F0"/>
                        </a:solidFill>
                        <a:effectLst/>
                        <a:latin typeface="Tw Cen MT" panose="020B0602020104020603" pitchFamily="34" charset="0"/>
                        <a:ea typeface="Tahoma" pitchFamily="34" charset="0"/>
                        <a:cs typeface="Tahoma" pitchFamily="34" charset="0"/>
                      </a:endParaRPr>
                    </a:p>
                  </a:txBody>
                  <a:tcPr marT="45709" marB="45709" horzOverflow="overflow">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5248">
                <a:tc>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Herring</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tc>
                <a:tc gridSpan="2">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Mackerel (Spanish)</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Salmon (king)</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tc>
                <a:tc>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Tuna (bluefin)</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tc>
              </a:tr>
              <a:tr h="545937">
                <a:tc>
                  <a:txBody>
                    <a:bodyPr/>
                    <a:lstStyle/>
                    <a:p>
                      <a:pPr marL="0" marR="0" lvl="0" indent="0" algn="l" defTabSz="914400" rtl="0" eaLnBrk="1" fontAlgn="base" latinLnBrk="0" hangingPunct="1">
                        <a:lnSpc>
                          <a:spcPct val="100000"/>
                        </a:lnSpc>
                        <a:spcBef>
                          <a:spcPts val="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Mackerel </a:t>
                      </a:r>
                    </a:p>
                    <a:p>
                      <a:pPr marL="0" marR="0" lvl="0" indent="0" algn="l" defTabSz="914400" rtl="0" eaLnBrk="1" fontAlgn="base" latinLnBrk="0" hangingPunct="1">
                        <a:lnSpc>
                          <a:spcPct val="100000"/>
                        </a:lnSpc>
                        <a:spcBef>
                          <a:spcPts val="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(Pacific and jack)</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tc>
                <a:tc gridSpan="2">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Salmon (Atlantic)</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Salmon (pink)</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tc>
                <a:tc>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Rainbow trout</a:t>
                      </a:r>
                    </a:p>
                    <a:p>
                      <a:pPr marL="0" marR="0" lvl="0" indent="0" algn="l" defTabSz="914400" rtl="0" eaLnBrk="1" fontAlgn="base" latinLnBrk="0" hangingPunct="1">
                        <a:lnSpc>
                          <a:spcPct val="100000"/>
                        </a:lnSpc>
                        <a:spcBef>
                          <a:spcPct val="20000"/>
                        </a:spcBef>
                        <a:spcAft>
                          <a:spcPct val="0"/>
                        </a:spcAft>
                        <a:buClr>
                          <a:srgbClr val="FF3300"/>
                        </a:buClr>
                        <a:buSzTx/>
                        <a:buFontTx/>
                        <a:buNone/>
                        <a:tabLst/>
                      </a:pP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tc>
              </a:tr>
              <a:tr h="356039">
                <a:tc gridSpan="5">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2000" b="1" u="none" strike="noStrike" cap="none" normalizeH="0" baseline="0" dirty="0" smtClean="0">
                          <a:ln>
                            <a:noFill/>
                          </a:ln>
                          <a:effectLst/>
                          <a:latin typeface="Tw Cen MT" panose="020B0602020104020603" pitchFamily="34" charset="0"/>
                          <a:ea typeface="Tahoma" pitchFamily="34" charset="0"/>
                          <a:cs typeface="Tahoma" pitchFamily="34" charset="0"/>
                        </a:rPr>
                        <a:t>Medium level (between 0.5 and 1.0 gram per cooked serving)</a:t>
                      </a:r>
                      <a:endParaRPr kumimoji="0" lang="en-US" sz="2000" b="1" i="0" u="none" strike="noStrike" cap="none" normalizeH="0" baseline="0" dirty="0" smtClean="0">
                        <a:ln>
                          <a:noFill/>
                        </a:ln>
                        <a:solidFill>
                          <a:srgbClr val="00B0F0"/>
                        </a:solidFill>
                        <a:effectLst/>
                        <a:latin typeface="Tw Cen MT" panose="020B0602020104020603" pitchFamily="34" charset="0"/>
                        <a:ea typeface="Tahoma" pitchFamily="34" charset="0"/>
                        <a:cs typeface="Tahoma" pitchFamily="34" charset="0"/>
                      </a:endParaRPr>
                    </a:p>
                  </a:txBody>
                  <a:tcPr marT="45709" marB="45709" horzOverflow="overflow">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6660">
                <a:tc gridSpan="5">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2000" b="1" u="none" strike="noStrike" cap="none" normalizeH="0" baseline="0" dirty="0" smtClean="0">
                          <a:ln>
                            <a:noFill/>
                          </a:ln>
                          <a:effectLst/>
                          <a:latin typeface="Tw Cen MT" panose="020B0602020104020603" pitchFamily="34" charset="0"/>
                          <a:ea typeface="Tahoma" pitchFamily="34" charset="0"/>
                          <a:cs typeface="Tahoma" pitchFamily="34" charset="0"/>
                        </a:rPr>
                        <a:t>Fish</a:t>
                      </a:r>
                      <a:endParaRPr kumimoji="0" lang="en-US" sz="1800" b="1" i="1"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solidFill>
                      <a:srgbClr val="FFFF99"/>
                    </a:solidFill>
                  </a:tcPr>
                </a:tc>
                <a:tc hMerge="1">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endParaRPr kumimoji="0" lang="en-US" sz="1800" b="0" i="1" u="none" strike="noStrike" cap="none" normalizeH="0" baseline="0" dirty="0" smtClean="0">
                        <a:ln>
                          <a:noFill/>
                        </a:ln>
                        <a:solidFill>
                          <a:srgbClr val="000000"/>
                        </a:solidFill>
                        <a:effectLst/>
                        <a:latin typeface="Tahoma" pitchFamily="34" charset="0"/>
                        <a:ea typeface="Tahoma" pitchFamily="34" charset="0"/>
                        <a:cs typeface="Tahoma" pitchFamily="34" charset="0"/>
                      </a:endParaRPr>
                    </a:p>
                  </a:txBody>
                  <a:tcPr marT="45709" marB="45709" horzOverflow="overflow">
                    <a:solidFill>
                      <a:srgbClr val="FFFFCC"/>
                    </a:solidFill>
                  </a:tcPr>
                </a:tc>
                <a:tc hMerge="1">
                  <a:txBody>
                    <a:bodyPr/>
                    <a:lstStyle/>
                    <a:p>
                      <a:endParaRPr lang="en-US"/>
                    </a:p>
                  </a:txBody>
                  <a:tcPr/>
                </a:tc>
                <a:tc hMerge="1">
                  <a:txBody>
                    <a:bodyPr/>
                    <a:lstStyle/>
                    <a:p>
                      <a:endParaRPr lang="en-US" dirty="0">
                        <a:latin typeface="Tahoma" pitchFamily="34" charset="0"/>
                        <a:ea typeface="Tahoma" pitchFamily="34" charset="0"/>
                        <a:cs typeface="Tahoma" pitchFamily="34" charset="0"/>
                      </a:endParaRPr>
                    </a:p>
                  </a:txBody>
                  <a:tcPr marT="45709" marB="45709" horzOverflow="overflow">
                    <a:solidFill>
                      <a:srgbClr val="FFFFCC"/>
                    </a:solidFill>
                  </a:tcPr>
                </a:tc>
                <a:tc hMerge="1">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endParaRPr kumimoji="0" lang="en-US" sz="1800" b="0" i="1" u="none" strike="noStrike" cap="none" normalizeH="0" baseline="0" dirty="0" smtClean="0">
                        <a:ln>
                          <a:noFill/>
                        </a:ln>
                        <a:solidFill>
                          <a:srgbClr val="000000"/>
                        </a:solidFill>
                        <a:effectLst/>
                        <a:latin typeface="Tahoma" pitchFamily="34" charset="0"/>
                        <a:ea typeface="Tahoma" pitchFamily="34" charset="0"/>
                        <a:cs typeface="Tahoma" pitchFamily="34" charset="0"/>
                      </a:endParaRPr>
                    </a:p>
                  </a:txBody>
                  <a:tcPr marT="45709" marB="45709" horzOverflow="overflow">
                    <a:solidFill>
                      <a:srgbClr val="FFFFCC"/>
                    </a:solidFill>
                  </a:tcPr>
                </a:tc>
              </a:tr>
              <a:tr h="332570">
                <a:tc>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Bass (freshwater)</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Bluefish</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Mackerel (Atlantic)</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tc>
                <a:tc>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defRPr/>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Salmon (sockeye)</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tc>
              </a:tr>
              <a:tr h="304800">
                <a:tc>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defRPr/>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Salmon (chum)</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tc>
                <a:tc gridSpan="2">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defRPr/>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Salmon (coho)</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Smelt</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tc>
                <a:tc>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defRPr/>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Striped bass</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tc>
              </a:tr>
              <a:tr h="304800">
                <a:tc>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defRPr/>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Swordfish</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tc>
                <a:tc gridSpan="4">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Whiting</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tc>
                <a:tc hMerge="1">
                  <a:txBody>
                    <a:bodyPr/>
                    <a:lstStyle/>
                    <a:p>
                      <a:endParaRPr lang="en-US"/>
                    </a:p>
                  </a:txBody>
                  <a:tcPr/>
                </a:tc>
                <a:tc hMerge="1">
                  <a:txBody>
                    <a:bodyPr/>
                    <a:lstStyle/>
                    <a:p>
                      <a:endParaRPr lang="en-US" sz="1600" dirty="0">
                        <a:latin typeface="Tw Cen MT" panose="020B0602020104020603" pitchFamily="34" charset="0"/>
                        <a:ea typeface="Tahoma" pitchFamily="34" charset="0"/>
                        <a:cs typeface="Tahoma" pitchFamily="34" charset="0"/>
                      </a:endParaRPr>
                    </a:p>
                  </a:txBody>
                  <a:tcPr marT="45709" marB="45709" horzOverflow="overflow"/>
                </a:tc>
                <a:tc hMerge="1">
                  <a:txBody>
                    <a:bodyPr/>
                    <a:lstStyle/>
                    <a:p>
                      <a:endParaRPr lang="en-US" sz="1600" dirty="0">
                        <a:latin typeface="Tw Cen MT" panose="020B0602020104020603" pitchFamily="34" charset="0"/>
                        <a:ea typeface="Tahoma" pitchFamily="34" charset="0"/>
                        <a:cs typeface="Tahoma" pitchFamily="34" charset="0"/>
                      </a:endParaRPr>
                    </a:p>
                  </a:txBody>
                  <a:tcPr marT="45709" marB="45709" horzOverflow="overflow"/>
                </a:tc>
              </a:tr>
              <a:tr h="341595">
                <a:tc gridSpan="5">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2000" b="1" u="none" strike="noStrike" kern="1200" cap="none" normalizeH="0" baseline="0" dirty="0" smtClean="0">
                          <a:ln>
                            <a:noFill/>
                          </a:ln>
                          <a:effectLst/>
                          <a:latin typeface="Tw Cen MT" panose="020B0602020104020603" pitchFamily="34" charset="0"/>
                          <a:ea typeface="Tahoma" pitchFamily="34" charset="0"/>
                          <a:cs typeface="Tahoma" pitchFamily="34" charset="0"/>
                        </a:rPr>
                        <a:t>Shellfish</a:t>
                      </a:r>
                      <a:endParaRPr kumimoji="0" lang="en-US" sz="1800" b="1" i="1" u="none" strike="noStrike" kern="1200"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solidFill>
                      <a:srgbClr val="FFFF99"/>
                    </a:solidFill>
                  </a:tcPr>
                </a:tc>
                <a:tc hMerge="1">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endParaRPr kumimoji="0" lang="en-US" sz="1800" b="0" i="1" u="none" strike="noStrike" kern="1200" cap="none" normalizeH="0" baseline="0" dirty="0" smtClean="0">
                        <a:ln>
                          <a:noFill/>
                        </a:ln>
                        <a:solidFill>
                          <a:srgbClr val="000000"/>
                        </a:solidFill>
                        <a:effectLst/>
                        <a:latin typeface="Tahoma" pitchFamily="34" charset="0"/>
                        <a:ea typeface="Tahoma" pitchFamily="34" charset="0"/>
                        <a:cs typeface="Tahoma" pitchFamily="34" charset="0"/>
                      </a:endParaRPr>
                    </a:p>
                  </a:txBody>
                  <a:tcPr marT="45709" marB="45709" horzOverflow="overflow">
                    <a:solidFill>
                      <a:srgbClr val="FFFFCC"/>
                    </a:solidFill>
                  </a:tcPr>
                </a:tc>
                <a:tc hMerge="1">
                  <a:txBody>
                    <a:bodyPr/>
                    <a:lstStyle/>
                    <a:p>
                      <a:endParaRPr lang="en-US"/>
                    </a:p>
                  </a:txBody>
                  <a:tcPr/>
                </a:tc>
                <a:tc hMerge="1">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defRPr/>
                      </a:pPr>
                      <a:endParaRPr kumimoji="0" lang="en-US" sz="1800" b="0" i="1" u="none" strike="noStrike" kern="1200" cap="none" normalizeH="0" baseline="0" dirty="0" smtClean="0">
                        <a:ln>
                          <a:noFill/>
                        </a:ln>
                        <a:solidFill>
                          <a:srgbClr val="000000"/>
                        </a:solidFill>
                        <a:effectLst/>
                        <a:latin typeface="Tahoma" pitchFamily="34" charset="0"/>
                        <a:ea typeface="Tahoma" pitchFamily="34" charset="0"/>
                        <a:cs typeface="Tahoma" pitchFamily="34" charset="0"/>
                      </a:endParaRPr>
                    </a:p>
                  </a:txBody>
                  <a:tcPr marT="45709" marB="45709" horzOverflow="overflow">
                    <a:solidFill>
                      <a:srgbClr val="FFFFCC"/>
                    </a:solidFill>
                  </a:tcPr>
                </a:tc>
                <a:tc hMerge="1">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endParaRPr kumimoji="0" lang="en-US" sz="1800" b="0" i="1" u="none" strike="noStrike" kern="1200" cap="none" normalizeH="0" baseline="0" dirty="0">
                        <a:ln>
                          <a:noFill/>
                        </a:ln>
                        <a:solidFill>
                          <a:srgbClr val="000000"/>
                        </a:solidFill>
                        <a:effectLst/>
                        <a:latin typeface="Tahoma" pitchFamily="34" charset="0"/>
                        <a:ea typeface="Tahoma" pitchFamily="34" charset="0"/>
                        <a:cs typeface="Tahoma" pitchFamily="34" charset="0"/>
                      </a:endParaRPr>
                    </a:p>
                  </a:txBody>
                  <a:tcPr marT="45709" marB="45709" horzOverflow="overflow">
                    <a:solidFill>
                      <a:srgbClr val="FFFFCC"/>
                    </a:solidFill>
                  </a:tcPr>
                </a:tc>
              </a:tr>
              <a:tr h="267982">
                <a:tc gridSpan="2">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Blue mussels</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tc>
                <a:tc hMerge="1">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endParaRPr kumimoji="0" lang="en-US" sz="16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tc>
                <a:tc gridSpan="3">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rPr>
                        <a:t>Oysters</a:t>
                      </a:r>
                    </a:p>
                  </a:txBody>
                  <a:tcPr marT="45709" marB="45709" horzOverflow="overflow"/>
                </a:tc>
                <a:tc hMerge="1">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endParaRPr kumimoji="0" lang="en-US" sz="14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09" marB="45709" horzOverflow="overflow"/>
                </a:tc>
                <a:tc hMerge="1">
                  <a:txBody>
                    <a:bodyPr/>
                    <a:lstStyle/>
                    <a:p>
                      <a:endParaRPr lang="en-US" sz="1400" dirty="0">
                        <a:latin typeface="Tw Cen MT" panose="020B0602020104020603" pitchFamily="34" charset="0"/>
                        <a:ea typeface="Tahoma" pitchFamily="34" charset="0"/>
                        <a:cs typeface="Tahoma" pitchFamily="34" charset="0"/>
                      </a:endParaRPr>
                    </a:p>
                  </a:txBody>
                  <a:tcPr marT="45709" marB="45709" horzOverflow="overflow"/>
                </a:tc>
              </a:tr>
            </a:tbl>
          </a:graphicData>
        </a:graphic>
      </p:graphicFrame>
      <p:sp>
        <p:nvSpPr>
          <p:cNvPr id="5"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21</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45" name="Group 65"/>
          <p:cNvGraphicFramePr>
            <a:graphicFrameLocks noGrp="1"/>
          </p:cNvGraphicFramePr>
          <p:nvPr>
            <p:ph type="tbl" idx="1"/>
            <p:extLst>
              <p:ext uri="{D42A27DB-BD31-4B8C-83A1-F6EECF244321}">
                <p14:modId xmlns:p14="http://schemas.microsoft.com/office/powerpoint/2010/main" val="2475619238"/>
              </p:ext>
            </p:extLst>
          </p:nvPr>
        </p:nvGraphicFramePr>
        <p:xfrm>
          <a:off x="533400" y="2133601"/>
          <a:ext cx="8153400" cy="4511039"/>
        </p:xfrm>
        <a:graphic>
          <a:graphicData uri="http://schemas.openxmlformats.org/drawingml/2006/table">
            <a:tbl>
              <a:tblPr>
                <a:tableStyleId>{BC89EF96-8CEA-46FF-86C4-4CE0E7609802}</a:tableStyleId>
              </a:tblPr>
              <a:tblGrid>
                <a:gridCol w="1804951"/>
                <a:gridCol w="3605249"/>
                <a:gridCol w="228600"/>
                <a:gridCol w="2514600"/>
              </a:tblGrid>
              <a:tr h="429534">
                <a:tc gridSpan="4">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2400" b="1" u="none" strike="noStrike" cap="none" normalizeH="0" baseline="0" dirty="0" smtClean="0">
                          <a:ln>
                            <a:noFill/>
                          </a:ln>
                          <a:effectLst/>
                          <a:latin typeface="Tw Cen MT" panose="020B0602020104020603" pitchFamily="34" charset="0"/>
                          <a:ea typeface="Tahoma" pitchFamily="34" charset="0"/>
                          <a:cs typeface="Tahoma" pitchFamily="34" charset="0"/>
                        </a:rPr>
                        <a:t>Lower level (0.5 grams and less per serving)</a:t>
                      </a:r>
                      <a:endParaRPr kumimoji="0" lang="en-US" sz="2400" b="1" i="0" u="none" strike="noStrike" cap="none" normalizeH="0" baseline="0" dirty="0" smtClean="0">
                        <a:ln>
                          <a:noFill/>
                        </a:ln>
                        <a:solidFill>
                          <a:srgbClr val="00B0F0"/>
                        </a:solidFill>
                        <a:effectLst/>
                        <a:latin typeface="Tw Cen MT" panose="020B0602020104020603" pitchFamily="34" charset="0"/>
                        <a:ea typeface="Tahoma" pitchFamily="34" charset="0"/>
                        <a:cs typeface="Tahoma" pitchFamily="34" charset="0"/>
                      </a:endParaRPr>
                    </a:p>
                  </a:txBody>
                  <a:tcPr marT="45711" marB="45711" horzOverflow="overflow">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84482">
                <a:tc gridSpan="2">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b="1" u="none" strike="noStrike" cap="none" normalizeH="0" baseline="0" dirty="0" smtClean="0">
                          <a:ln>
                            <a:noFill/>
                          </a:ln>
                          <a:effectLst/>
                          <a:latin typeface="Tw Cen MT" panose="020B0602020104020603" pitchFamily="34" charset="0"/>
                          <a:ea typeface="Tahoma" pitchFamily="34" charset="0"/>
                          <a:cs typeface="Tahoma" pitchFamily="34" charset="0"/>
                        </a:rPr>
                        <a:t>Fish</a:t>
                      </a:r>
                      <a:endParaRPr kumimoji="0" lang="en-US" sz="1800" b="1" i="1"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anchor="ctr" horzOverflow="overflow">
                    <a:lnR w="12700" cap="flat" cmpd="sng" algn="ctr">
                      <a:solidFill>
                        <a:srgbClr val="C00000"/>
                      </a:solidFill>
                      <a:prstDash val="solid"/>
                      <a:round/>
                      <a:headEnd type="none" w="med" len="med"/>
                      <a:tailEnd type="none" w="med" len="med"/>
                    </a:lnR>
                    <a:noFill/>
                  </a:tcPr>
                </a:tc>
                <a:tc hMerge="1">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endParaRPr kumimoji="0" lang="en-US" sz="1600" b="0" i="1" u="none" strike="noStrike" cap="none" normalizeH="0" baseline="0" dirty="0" smtClean="0">
                        <a:ln>
                          <a:noFill/>
                        </a:ln>
                        <a:solidFill>
                          <a:srgbClr val="000000"/>
                        </a:solidFill>
                        <a:effectLst/>
                        <a:latin typeface="Tahoma" pitchFamily="34" charset="0"/>
                        <a:ea typeface="Tahoma" pitchFamily="34" charset="0"/>
                        <a:cs typeface="Tahoma" pitchFamily="34" charset="0"/>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endParaRPr kumimoji="0" lang="en-US" sz="1800" b="1" i="1"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b="1" u="none" strike="noStrike" cap="none" normalizeH="0" baseline="0" dirty="0" smtClean="0">
                          <a:ln>
                            <a:noFill/>
                          </a:ln>
                          <a:effectLst/>
                          <a:latin typeface="Tw Cen MT" panose="020B0602020104020603" pitchFamily="34" charset="0"/>
                          <a:ea typeface="Tahoma" pitchFamily="34" charset="0"/>
                          <a:cs typeface="Tahoma" pitchFamily="34" charset="0"/>
                        </a:rPr>
                        <a:t>Shellfish</a:t>
                      </a:r>
                      <a:endParaRPr kumimoji="0" lang="en-US" sz="1800" b="1" i="1"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anchor="ctr" horzOverflow="overflow">
                    <a:lnL w="12700" cap="flat" cmpd="sng" algn="ctr">
                      <a:solidFill>
                        <a:srgbClr val="C00000"/>
                      </a:solidFill>
                      <a:prstDash val="solid"/>
                      <a:round/>
                      <a:headEnd type="none" w="med" len="med"/>
                      <a:tailEnd type="none" w="med" len="med"/>
                    </a:lnL>
                    <a:noFill/>
                  </a:tcPr>
                </a:tc>
              </a:tr>
              <a:tr h="314987">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Cod (Atlantic)</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Ocean perch</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lnR w="12700" cap="flat" cmpd="sng" algn="ctr">
                      <a:solidFill>
                        <a:srgbClr val="C00000"/>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Clams</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lnL w="12700" cap="flat" cmpd="sng" algn="ctr">
                      <a:solidFill>
                        <a:srgbClr val="C00000"/>
                      </a:solidFill>
                      <a:prstDash val="solid"/>
                      <a:round/>
                      <a:headEnd type="none" w="med" len="med"/>
                      <a:tailEnd type="none" w="med" len="med"/>
                    </a:lnL>
                    <a:solidFill>
                      <a:schemeClr val="accent1">
                        <a:lumMod val="20000"/>
                        <a:lumOff val="80000"/>
                      </a:schemeClr>
                    </a:solidFill>
                  </a:tcPr>
                </a:tc>
              </a:tr>
              <a:tr h="314987">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Flounder</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Pike (Northern)</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lnR w="12700" cap="flat" cmpd="sng" algn="ctr">
                      <a:solidFill>
                        <a:srgbClr val="C00000"/>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Blue crab</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lnL w="12700" cap="flat" cmpd="sng" algn="ctr">
                      <a:solidFill>
                        <a:srgbClr val="C00000"/>
                      </a:solidFill>
                      <a:prstDash val="solid"/>
                      <a:round/>
                      <a:headEnd type="none" w="med" len="med"/>
                      <a:tailEnd type="none" w="med" len="med"/>
                    </a:lnL>
                    <a:solidFill>
                      <a:schemeClr val="accent1">
                        <a:lumMod val="20000"/>
                        <a:lumOff val="80000"/>
                      </a:schemeClr>
                    </a:solidFill>
                  </a:tcPr>
                </a:tc>
              </a:tr>
              <a:tr h="314987">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Grouper</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Pollock (Atlantic)</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lnR w="12700" cap="flat" cmpd="sng" algn="ctr">
                      <a:solidFill>
                        <a:srgbClr val="C00000"/>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Dungeness crab</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lnL w="12700" cap="flat" cmpd="sng" algn="ctr">
                      <a:solidFill>
                        <a:srgbClr val="C00000"/>
                      </a:solidFill>
                      <a:prstDash val="solid"/>
                      <a:round/>
                      <a:headEnd type="none" w="med" len="med"/>
                      <a:tailEnd type="none" w="med" len="med"/>
                    </a:lnL>
                    <a:solidFill>
                      <a:schemeClr val="accent1">
                        <a:lumMod val="20000"/>
                        <a:lumOff val="80000"/>
                      </a:schemeClr>
                    </a:solidFill>
                  </a:tcPr>
                </a:tc>
              </a:tr>
              <a:tr h="314987">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Haddock</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Rockfish (Pacific)</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lnR w="12700" cap="flat" cmpd="sng" algn="ctr">
                      <a:solidFill>
                        <a:srgbClr val="C00000"/>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Snow crab</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lnL w="12700" cap="flat" cmpd="sng" algn="ctr">
                      <a:solidFill>
                        <a:srgbClr val="C00000"/>
                      </a:solidFill>
                      <a:prstDash val="solid"/>
                      <a:round/>
                      <a:headEnd type="none" w="med" len="med"/>
                      <a:tailEnd type="none" w="med" len="med"/>
                    </a:lnL>
                    <a:solidFill>
                      <a:schemeClr val="accent1">
                        <a:lumMod val="20000"/>
                        <a:lumOff val="80000"/>
                      </a:schemeClr>
                    </a:solidFill>
                  </a:tcPr>
                </a:tc>
              </a:tr>
              <a:tr h="314987">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Halibut</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Red snapper</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lnR w="12700" cap="flat" cmpd="sng" algn="ctr">
                      <a:solidFill>
                        <a:srgbClr val="C00000"/>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Northern Lobster</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lnL w="12700" cap="flat" cmpd="sng" algn="ctr">
                      <a:solidFill>
                        <a:srgbClr val="C00000"/>
                      </a:solidFill>
                      <a:prstDash val="solid"/>
                      <a:round/>
                      <a:headEnd type="none" w="med" len="med"/>
                      <a:tailEnd type="none" w="med" len="med"/>
                    </a:lnL>
                    <a:solidFill>
                      <a:schemeClr val="accent1">
                        <a:lumMod val="20000"/>
                        <a:lumOff val="80000"/>
                      </a:schemeClr>
                    </a:solidFill>
                  </a:tcPr>
                </a:tc>
              </a:tr>
              <a:tr h="314987">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Mahi-mahi</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Sea trout</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lnR w="12700" cap="flat" cmpd="sng" algn="ctr">
                      <a:solidFill>
                        <a:srgbClr val="C00000"/>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Spiny lobster</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lnL w="12700" cap="flat" cmpd="sng" algn="ctr">
                      <a:solidFill>
                        <a:srgbClr val="C00000"/>
                      </a:solidFill>
                      <a:prstDash val="solid"/>
                      <a:round/>
                      <a:headEnd type="none" w="med" len="med"/>
                      <a:tailEnd type="none" w="med" len="med"/>
                    </a:lnL>
                    <a:solidFill>
                      <a:schemeClr val="accent1">
                        <a:lumMod val="20000"/>
                        <a:lumOff val="80000"/>
                      </a:schemeClr>
                    </a:solidFill>
                  </a:tcPr>
                </a:tc>
              </a:tr>
              <a:tr h="314987">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Tilapia</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Tuna (skipjack)</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lnR w="12700" cap="flat" cmpd="sng" algn="ctr">
                      <a:solidFill>
                        <a:srgbClr val="C00000"/>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Scallops</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lnL w="12700" cap="flat" cmpd="sng" algn="ctr">
                      <a:solidFill>
                        <a:srgbClr val="C00000"/>
                      </a:solidFill>
                      <a:prstDash val="solid"/>
                      <a:round/>
                      <a:headEnd type="none" w="med" len="med"/>
                      <a:tailEnd type="none" w="med" len="med"/>
                    </a:lnL>
                    <a:solidFill>
                      <a:schemeClr val="accent1">
                        <a:lumMod val="20000"/>
                        <a:lumOff val="80000"/>
                      </a:schemeClr>
                    </a:solidFill>
                  </a:tcPr>
                </a:tc>
              </a:tr>
              <a:tr h="314987">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Freshwater perch</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Tuna (yellowfin)</a:t>
                      </a:r>
                      <a:endParaRPr kumimoji="0" lang="en-US" sz="18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horzOverflow="overflow">
                    <a:lnR w="12700" cap="flat" cmpd="sng" algn="ctr">
                      <a:solidFill>
                        <a:srgbClr val="C00000"/>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endPar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endParaRPr>
                    </a:p>
                  </a:txBody>
                  <a:tcPr marT="45711" marB="45711"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US" sz="1800" u="none" strike="noStrike" cap="none" normalizeH="0" baseline="0" dirty="0" smtClean="0">
                          <a:ln>
                            <a:noFill/>
                          </a:ln>
                          <a:effectLst/>
                          <a:latin typeface="Tw Cen MT" panose="020B0602020104020603" pitchFamily="34" charset="0"/>
                          <a:ea typeface="Tahoma" pitchFamily="34" charset="0"/>
                          <a:cs typeface="Tahoma" pitchFamily="34" charset="0"/>
                        </a:rPr>
                        <a:t>Shrimp</a:t>
                      </a:r>
                    </a:p>
                  </a:txBody>
                  <a:tcPr marT="45711" marB="45711" horzOverflow="overflow">
                    <a:lnL w="12700" cap="flat" cmpd="sng" algn="ctr">
                      <a:solidFill>
                        <a:srgbClr val="C00000"/>
                      </a:solidFill>
                      <a:prstDash val="solid"/>
                      <a:round/>
                      <a:headEnd type="none" w="med" len="med"/>
                      <a:tailEnd type="none" w="med" len="med"/>
                    </a:lnL>
                    <a:solidFill>
                      <a:schemeClr val="accent1">
                        <a:lumMod val="20000"/>
                        <a:lumOff val="80000"/>
                      </a:schemeClr>
                    </a:solidFill>
                  </a:tcPr>
                </a:tc>
              </a:tr>
              <a:tr h="643439">
                <a:tc gridSpan="4">
                  <a:txBody>
                    <a:body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US" sz="1600" b="1" i="1" u="none" strike="noStrike" cap="none" normalizeH="0" baseline="0" dirty="0" smtClean="0">
                          <a:ln>
                            <a:noFill/>
                          </a:ln>
                          <a:effectLst/>
                          <a:latin typeface="Tw Cen MT" panose="020B0602020104020603" pitchFamily="34" charset="0"/>
                          <a:ea typeface="Tahoma" pitchFamily="34" charset="0"/>
                          <a:cs typeface="Tahoma" pitchFamily="34" charset="0"/>
                        </a:rPr>
                        <a:t>Note:  </a:t>
                      </a:r>
                      <a:r>
                        <a:rPr kumimoji="0" lang="en-US" sz="1600" i="1" u="none" strike="noStrike" cap="none" normalizeH="0" baseline="0" dirty="0" smtClean="0">
                          <a:ln>
                            <a:noFill/>
                          </a:ln>
                          <a:effectLst/>
                          <a:latin typeface="Tw Cen MT" panose="020B0602020104020603" pitchFamily="34" charset="0"/>
                          <a:ea typeface="Tahoma" pitchFamily="34" charset="0"/>
                          <a:cs typeface="Tahoma" pitchFamily="34" charset="0"/>
                        </a:rPr>
                        <a:t>All fish and shellfish were cooked by dry (baking, broiling, or microwaving) or moist (boiling, poaching, or steaming) cooking methods.</a:t>
                      </a:r>
                      <a:endParaRPr kumimoji="0" lang="en-US" sz="1600" b="0" i="1"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11" marB="45711"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35601" name="Text Box 81"/>
          <p:cNvSpPr txBox="1">
            <a:spLocks noChangeArrowheads="1"/>
          </p:cNvSpPr>
          <p:nvPr/>
        </p:nvSpPr>
        <p:spPr bwMode="auto">
          <a:xfrm>
            <a:off x="0" y="823555"/>
            <a:ext cx="9144000" cy="707886"/>
          </a:xfrm>
          <a:prstGeom prst="rect">
            <a:avLst/>
          </a:prstGeom>
          <a:noFill/>
          <a:ln w="38100">
            <a:noFill/>
            <a:miter lim="800000"/>
            <a:headEnd/>
            <a:tailEnd/>
          </a:ln>
          <a:effectLst/>
        </p:spPr>
        <p:txBody>
          <a:bodyPr wrap="square" anchor="b">
            <a:spAutoFit/>
          </a:bodyPr>
          <a:lstStyle/>
          <a:p>
            <a:pPr algn="ctr">
              <a:defRPr/>
            </a:pPr>
            <a:r>
              <a:rPr lang="en-US" sz="4000" b="1"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Omega-3 Fat Content </a:t>
            </a:r>
          </a:p>
        </p:txBody>
      </p:sp>
      <p:sp>
        <p:nvSpPr>
          <p:cNvPr id="6" name="Slide Number Placeholder 5"/>
          <p:cNvSpPr txBox="1">
            <a:spLocks noGrp="1"/>
          </p:cNvSpPr>
          <p:nvPr/>
        </p:nvSpPr>
        <p:spPr bwMode="auto">
          <a:xfrm>
            <a:off x="8382000" y="63246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22</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0" y="292100"/>
            <a:ext cx="9144000" cy="1384300"/>
          </a:xfrm>
          <a:ln w="38100"/>
        </p:spPr>
        <p:txBody>
          <a:bodyPr>
            <a:normAutofit/>
          </a:bodyPr>
          <a:lstStyle/>
          <a:p>
            <a:pPr algn="ctr" eaLnBrk="1" fontAlgn="base" hangingPunct="1">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Cholesterol Content</a:t>
            </a:r>
          </a:p>
        </p:txBody>
      </p:sp>
      <p:sp>
        <p:nvSpPr>
          <p:cNvPr id="33796" name="Rectangle 3"/>
          <p:cNvSpPr>
            <a:spLocks noGrp="1" noChangeArrowheads="1"/>
          </p:cNvSpPr>
          <p:nvPr>
            <p:ph idx="1"/>
          </p:nvPr>
        </p:nvSpPr>
        <p:spPr>
          <a:xfrm>
            <a:off x="457200" y="2514600"/>
            <a:ext cx="4800600" cy="3276600"/>
          </a:xfrm>
        </p:spPr>
        <p:txBody>
          <a:bodyPr>
            <a:normAutofit/>
          </a:bodyPr>
          <a:lstStyle/>
          <a:p>
            <a:pPr>
              <a:lnSpc>
                <a:spcPct val="90000"/>
              </a:lnSpc>
              <a:spcBef>
                <a:spcPts val="1200"/>
              </a:spcBef>
              <a:spcAft>
                <a:spcPts val="1200"/>
              </a:spcAft>
              <a:buClr>
                <a:srgbClr val="CC3300"/>
              </a:buClr>
              <a:buSzPct val="100000"/>
              <a:buFont typeface="Arial" pitchFamily="34" charset="0"/>
              <a:buChar char="•"/>
            </a:pPr>
            <a:r>
              <a:rPr lang="en-US" sz="2800" dirty="0">
                <a:solidFill>
                  <a:srgbClr val="000000"/>
                </a:solidFill>
                <a:latin typeface="Tw Cen MT" panose="020B0602020104020603" pitchFamily="34" charset="0"/>
              </a:rPr>
              <a:t>Most fish and shellfish contain fewer than 100 milligrams </a:t>
            </a:r>
            <a:r>
              <a:rPr lang="en-US" sz="2800" dirty="0" smtClean="0">
                <a:solidFill>
                  <a:srgbClr val="000000"/>
                </a:solidFill>
                <a:latin typeface="Tw Cen MT" panose="020B0602020104020603" pitchFamily="34" charset="0"/>
              </a:rPr>
              <a:t>of </a:t>
            </a:r>
            <a:r>
              <a:rPr lang="en-US" sz="2800" dirty="0">
                <a:solidFill>
                  <a:srgbClr val="000000"/>
                </a:solidFill>
                <a:latin typeface="Tw Cen MT" panose="020B0602020104020603" pitchFamily="34" charset="0"/>
              </a:rPr>
              <a:t>cholesterol per 3-ounce</a:t>
            </a:r>
            <a:br>
              <a:rPr lang="en-US" sz="2800" dirty="0">
                <a:solidFill>
                  <a:srgbClr val="000000"/>
                </a:solidFill>
                <a:latin typeface="Tw Cen MT" panose="020B0602020104020603" pitchFamily="34" charset="0"/>
              </a:rPr>
            </a:br>
            <a:r>
              <a:rPr lang="en-US" sz="2800" dirty="0">
                <a:solidFill>
                  <a:srgbClr val="000000"/>
                </a:solidFill>
                <a:latin typeface="Tw Cen MT" panose="020B0602020104020603" pitchFamily="34" charset="0"/>
              </a:rPr>
              <a:t>cooked serving</a:t>
            </a:r>
          </a:p>
          <a:p>
            <a:pPr>
              <a:lnSpc>
                <a:spcPct val="90000"/>
              </a:lnSpc>
              <a:spcBef>
                <a:spcPts val="1200"/>
              </a:spcBef>
              <a:spcAft>
                <a:spcPts val="1200"/>
              </a:spcAft>
              <a:buClr>
                <a:srgbClr val="CC3300"/>
              </a:buClr>
              <a:buSzPct val="100000"/>
              <a:buFont typeface="Arial" pitchFamily="34" charset="0"/>
              <a:buChar char="•"/>
            </a:pPr>
            <a:r>
              <a:rPr lang="en-US" sz="2800" dirty="0">
                <a:solidFill>
                  <a:srgbClr val="000000"/>
                </a:solidFill>
                <a:latin typeface="Tw Cen MT" panose="020B0602020104020603" pitchFamily="34" charset="0"/>
              </a:rPr>
              <a:t>Many leaner types of fish have fewer than 50 milligrams per serving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905000"/>
            <a:ext cx="2739547" cy="4114800"/>
          </a:xfrm>
          <a:prstGeom prst="rect">
            <a:avLst/>
          </a:prstGeom>
        </p:spPr>
      </p:pic>
      <p:sp>
        <p:nvSpPr>
          <p:cNvPr id="6" name="TextBox 5"/>
          <p:cNvSpPr txBox="1"/>
          <p:nvPr/>
        </p:nvSpPr>
        <p:spPr>
          <a:xfrm>
            <a:off x="5867400" y="5835134"/>
            <a:ext cx="1295400" cy="184666"/>
          </a:xfrm>
          <a:prstGeom prst="rect">
            <a:avLst/>
          </a:prstGeom>
          <a:noFill/>
        </p:spPr>
        <p:txBody>
          <a:bodyPr wrap="square" rtlCol="0">
            <a:spAutoFit/>
          </a:bodyPr>
          <a:lstStyle/>
          <a:p>
            <a:r>
              <a:rPr lang="en-US" sz="600" i="1" dirty="0" smtClean="0">
                <a:solidFill>
                  <a:schemeClr val="bg1">
                    <a:lumMod val="65000"/>
                  </a:schemeClr>
                </a:solidFill>
                <a:hlinkClick r:id="rId4"/>
              </a:rPr>
              <a:t>“Lobster Dish” by Dhi</a:t>
            </a:r>
            <a:endParaRPr lang="en-US" sz="600" i="1" dirty="0">
              <a:solidFill>
                <a:schemeClr val="bg1">
                  <a:lumMod val="65000"/>
                </a:schemeClr>
              </a:solidFill>
            </a:endParaRPr>
          </a:p>
        </p:txBody>
      </p:sp>
      <p:sp>
        <p:nvSpPr>
          <p:cNvPr id="8"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23</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0" y="0"/>
            <a:ext cx="9144000" cy="1371600"/>
          </a:xfrm>
          <a:ln w="38100"/>
        </p:spPr>
        <p:txBody>
          <a:bodyPr>
            <a:noAutofit/>
          </a:bodyPr>
          <a:lstStyle/>
          <a:p>
            <a:pPr algn="ctr" eaLnBrk="1" fontAlgn="base" hangingPunct="1">
              <a:spcAft>
                <a:spcPct val="0"/>
              </a:spcAft>
              <a:defRPr/>
            </a:pPr>
            <a:r>
              <a:rPr lang="en-US" sz="3600" kern="0" dirty="0">
                <a:solidFill>
                  <a:srgbClr val="CC0000"/>
                </a:solidFill>
                <a:effectLst>
                  <a:outerShdw blurRad="38100" dist="38100" dir="2700000" algn="tl">
                    <a:srgbClr val="000000"/>
                  </a:outerShdw>
                </a:effectLst>
                <a:latin typeface="Trajan Pro" pitchFamily="18" charset="0"/>
              </a:rPr>
              <a:t>Cholesterol </a:t>
            </a:r>
            <a:r>
              <a:rPr lang="en-US" sz="3600" kern="0" dirty="0" smtClean="0">
                <a:solidFill>
                  <a:srgbClr val="CC0000"/>
                </a:solidFill>
                <a:effectLst>
                  <a:outerShdw blurRad="38100" dist="38100" dir="2700000" algn="tl">
                    <a:srgbClr val="000000"/>
                  </a:outerShdw>
                </a:effectLst>
                <a:latin typeface="Trajan Pro" pitchFamily="18" charset="0"/>
              </a:rPr>
              <a:t>Content</a:t>
            </a:r>
            <a:endParaRPr lang="en-US" sz="2800" kern="0" dirty="0">
              <a:solidFill>
                <a:schemeClr val="tx1"/>
              </a:solidFill>
              <a:effectLst>
                <a:outerShdw blurRad="38100" dist="38100" dir="2700000" algn="tl">
                  <a:srgbClr val="000000"/>
                </a:outerShdw>
              </a:effectLst>
              <a:latin typeface="Trajan Pro" pitchFamily="18" charset="0"/>
            </a:endParaRPr>
          </a:p>
        </p:txBody>
      </p:sp>
      <p:graphicFrame>
        <p:nvGraphicFramePr>
          <p:cNvPr id="28826" name="Group 154"/>
          <p:cNvGraphicFramePr>
            <a:graphicFrameLocks noGrp="1"/>
          </p:cNvGraphicFramePr>
          <p:nvPr>
            <p:ph type="tbl" idx="1"/>
            <p:extLst>
              <p:ext uri="{D42A27DB-BD31-4B8C-83A1-F6EECF244321}">
                <p14:modId xmlns:p14="http://schemas.microsoft.com/office/powerpoint/2010/main" val="3552269238"/>
              </p:ext>
            </p:extLst>
          </p:nvPr>
        </p:nvGraphicFramePr>
        <p:xfrm>
          <a:off x="914400" y="1981200"/>
          <a:ext cx="7315200" cy="4785450"/>
        </p:xfrm>
        <a:graphic>
          <a:graphicData uri="http://schemas.openxmlformats.org/drawingml/2006/table">
            <a:tbl>
              <a:tblPr>
                <a:tableStyleId>{08FB837D-C827-4EFA-A057-4D05807E0F7C}</a:tableStyleId>
              </a:tblPr>
              <a:tblGrid>
                <a:gridCol w="4876800"/>
                <a:gridCol w="2438400"/>
              </a:tblGrid>
              <a:tr h="0">
                <a:tc>
                  <a:txBody>
                    <a:bodyPr/>
                    <a:lstStyle/>
                    <a:p>
                      <a:pPr marL="0" marR="0" lvl="0" indent="0" algn="l" defTabSz="914400" rtl="0" eaLnBrk="1" fontAlgn="base" latinLnBrk="0" hangingPunct="1">
                        <a:lnSpc>
                          <a:spcPct val="100000"/>
                        </a:lnSpc>
                        <a:spcBef>
                          <a:spcPts val="0"/>
                        </a:spcBef>
                        <a:spcAft>
                          <a:spcPct val="0"/>
                        </a:spcAft>
                        <a:buClr>
                          <a:srgbClr val="FF3300"/>
                        </a:buClr>
                        <a:buSzTx/>
                        <a:buFontTx/>
                        <a:buNone/>
                        <a:tabLst/>
                        <a:defRPr/>
                      </a:pPr>
                      <a:r>
                        <a:rPr kumimoji="0" lang="en-US" sz="1400" b="1" u="none" strike="noStrike" cap="none" normalizeH="0" baseline="0" dirty="0" smtClean="0">
                          <a:ln>
                            <a:noFill/>
                          </a:ln>
                          <a:solidFill>
                            <a:schemeClr val="bg1"/>
                          </a:solidFill>
                          <a:effectLst/>
                          <a:latin typeface="Tw Cen MT" panose="020B0602020104020603" pitchFamily="34" charset="0"/>
                          <a:ea typeface="Tahoma" pitchFamily="34" charset="0"/>
                          <a:cs typeface="Tahoma" pitchFamily="34" charset="0"/>
                        </a:rPr>
                        <a:t>Seafood    *</a:t>
                      </a:r>
                      <a:r>
                        <a:rPr lang="en-US" sz="1400" b="1" i="1" dirty="0" smtClean="0">
                          <a:solidFill>
                            <a:schemeClr val="bg1"/>
                          </a:solidFill>
                          <a:latin typeface="Tw Cen MT" panose="020B0602020104020603" pitchFamily="34" charset="0"/>
                        </a:rPr>
                        <a:t>3-ounce edible portions, cooked</a:t>
                      </a:r>
                      <a:endParaRPr kumimoji="0" lang="en-US" sz="1400" b="1" i="0" u="none" strike="noStrike" cap="none" normalizeH="0" baseline="0" dirty="0" smtClean="0">
                        <a:ln>
                          <a:noFill/>
                        </a:ln>
                        <a:solidFill>
                          <a:schemeClr val="bg1"/>
                        </a:solidFill>
                        <a:effectLst/>
                        <a:latin typeface="Tw Cen MT" panose="020B0602020104020603" pitchFamily="34" charset="0"/>
                        <a:ea typeface="Tahoma" pitchFamily="34" charset="0"/>
                        <a:cs typeface="Tahoma" pitchFamily="34" charset="0"/>
                      </a:endParaRPr>
                    </a:p>
                  </a:txBody>
                  <a:tcPr marT="45723" marB="45723" horzOverflow="overflow">
                    <a:solidFill>
                      <a:schemeClr val="accent6">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
                          <a:srgbClr val="FF3300"/>
                        </a:buClr>
                        <a:buSzTx/>
                        <a:buFontTx/>
                        <a:buNone/>
                        <a:tabLst/>
                      </a:pPr>
                      <a:r>
                        <a:rPr kumimoji="0" lang="en-US" sz="1400" b="1" u="none" strike="noStrike" cap="none" normalizeH="0" baseline="0" dirty="0" smtClean="0">
                          <a:ln>
                            <a:noFill/>
                          </a:ln>
                          <a:solidFill>
                            <a:schemeClr val="bg1"/>
                          </a:solidFill>
                          <a:effectLst/>
                          <a:latin typeface="Tw Cen MT" panose="020B0602020104020603" pitchFamily="34" charset="0"/>
                          <a:ea typeface="Tahoma" pitchFamily="34" charset="0"/>
                          <a:cs typeface="Tahoma" pitchFamily="34" charset="0"/>
                        </a:rPr>
                        <a:t>Cholesterol (mg)</a:t>
                      </a:r>
                      <a:endParaRPr kumimoji="0" lang="en-US" sz="1400" b="1" i="0" u="none" strike="noStrike" cap="none" normalizeH="0" baseline="0" dirty="0" smtClean="0">
                        <a:ln>
                          <a:noFill/>
                        </a:ln>
                        <a:solidFill>
                          <a:schemeClr val="bg1"/>
                        </a:solidFill>
                        <a:effectLst/>
                        <a:latin typeface="Tw Cen MT" panose="020B0602020104020603" pitchFamily="34" charset="0"/>
                        <a:ea typeface="Tahoma" pitchFamily="34" charset="0"/>
                        <a:cs typeface="Tahoma" pitchFamily="34" charset="0"/>
                      </a:endParaRPr>
                    </a:p>
                  </a:txBody>
                  <a:tcPr marT="45723" marB="45723" horzOverflow="overflow">
                    <a:solidFill>
                      <a:schemeClr val="accent6">
                        <a:lumMod val="75000"/>
                      </a:schemeClr>
                    </a:solidFill>
                  </a:tcPr>
                </a:tc>
              </a:tr>
              <a:tr h="242736">
                <a:tc>
                  <a:txBody>
                    <a:bodyPr/>
                    <a:lstStyle/>
                    <a:p>
                      <a:pPr marL="0" marR="0" lvl="0" indent="0" algn="l" defTabSz="914400" rtl="0" eaLnBrk="1" fontAlgn="base" latinLnBrk="0" hangingPunct="1">
                        <a:lnSpc>
                          <a:spcPct val="100000"/>
                        </a:lnSpc>
                        <a:spcBef>
                          <a:spcPts val="0"/>
                        </a:spcBef>
                        <a:spcAft>
                          <a:spcPct val="0"/>
                        </a:spcAft>
                        <a:buClr>
                          <a:srgbClr val="FF3300"/>
                        </a:buClr>
                        <a:buSzTx/>
                        <a:buFontTx/>
                        <a:buNone/>
                        <a:tabLst/>
                      </a:pPr>
                      <a:r>
                        <a:rPr kumimoji="0" lang="en-US" sz="1500" u="none" strike="noStrike" cap="none" normalizeH="0" baseline="0" dirty="0" smtClean="0">
                          <a:ln>
                            <a:noFill/>
                          </a:ln>
                          <a:effectLst/>
                          <a:latin typeface="Tw Cen MT" panose="020B0602020104020603" pitchFamily="34" charset="0"/>
                          <a:ea typeface="Tahoma" pitchFamily="34" charset="0"/>
                          <a:cs typeface="Tahoma" pitchFamily="34" charset="0"/>
                        </a:rPr>
                        <a:t>Peanut butter</a:t>
                      </a:r>
                      <a:endParaRPr kumimoji="0" lang="en-US" sz="15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c>
                  <a:txBody>
                    <a:bodyPr/>
                    <a:lstStyle/>
                    <a:p>
                      <a:pPr marL="0" marR="0" lvl="0" indent="0" algn="ctr" defTabSz="914400" rtl="0" eaLnBrk="1" fontAlgn="base" latinLnBrk="0" hangingPunct="1">
                        <a:lnSpc>
                          <a:spcPct val="100000"/>
                        </a:lnSpc>
                        <a:spcBef>
                          <a:spcPts val="0"/>
                        </a:spcBef>
                        <a:spcAft>
                          <a:spcPct val="0"/>
                        </a:spcAft>
                        <a:buClr>
                          <a:srgbClr val="FF3300"/>
                        </a:buClr>
                        <a:buSzTx/>
                        <a:buFontTx/>
                        <a:buNone/>
                        <a:tabLst/>
                      </a:pPr>
                      <a:r>
                        <a:rPr kumimoji="0" lang="en-US" sz="1500" u="none" strike="noStrike" cap="none" normalizeH="0" baseline="0" dirty="0" smtClean="0">
                          <a:ln>
                            <a:noFill/>
                          </a:ln>
                          <a:effectLst/>
                          <a:latin typeface="Tw Cen MT" panose="020B0602020104020603" pitchFamily="34" charset="0"/>
                          <a:ea typeface="Tahoma" pitchFamily="34" charset="0"/>
                          <a:cs typeface="Tahoma" pitchFamily="34" charset="0"/>
                        </a:rPr>
                        <a:t>0</a:t>
                      </a:r>
                      <a:endParaRPr kumimoji="0" lang="en-US" sz="15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r>
              <a:tr h="288450">
                <a:tc>
                  <a:txBody>
                    <a:bodyPr/>
                    <a:lstStyle/>
                    <a:p>
                      <a:pPr marL="0" marR="0" lvl="0" indent="0" algn="l" defTabSz="914400" rtl="0" eaLnBrk="1" fontAlgn="base" latinLnBrk="0" hangingPunct="1">
                        <a:lnSpc>
                          <a:spcPct val="100000"/>
                        </a:lnSpc>
                        <a:spcBef>
                          <a:spcPts val="0"/>
                        </a:spcBef>
                        <a:spcAft>
                          <a:spcPct val="0"/>
                        </a:spcAft>
                        <a:buClr>
                          <a:srgbClr val="FF3300"/>
                        </a:buClr>
                        <a:buSzTx/>
                        <a:buFontTx/>
                        <a:buNone/>
                        <a:tabLst/>
                      </a:pPr>
                      <a:r>
                        <a:rPr kumimoji="0" lang="en-US" sz="1500" b="1" u="none" strike="noStrike" cap="none" normalizeH="0" baseline="0" dirty="0" smtClean="0">
                          <a:ln>
                            <a:noFill/>
                          </a:ln>
                          <a:effectLst/>
                          <a:latin typeface="Tw Cen MT" panose="020B0602020104020603" pitchFamily="34" charset="0"/>
                          <a:ea typeface="Tahoma" pitchFamily="34" charset="0"/>
                          <a:cs typeface="Tahoma" pitchFamily="34" charset="0"/>
                        </a:rPr>
                        <a:t>Orange roughy</a:t>
                      </a:r>
                      <a:endParaRPr kumimoji="0" lang="en-US" sz="1500" b="1"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c>
                  <a:txBody>
                    <a:bodyPr/>
                    <a:lstStyle/>
                    <a:p>
                      <a:pPr marL="0" marR="0" lvl="0" indent="0" algn="ctr" defTabSz="914400" rtl="0" eaLnBrk="1" fontAlgn="base" latinLnBrk="0" hangingPunct="1">
                        <a:lnSpc>
                          <a:spcPct val="100000"/>
                        </a:lnSpc>
                        <a:spcBef>
                          <a:spcPts val="0"/>
                        </a:spcBef>
                        <a:spcAft>
                          <a:spcPct val="0"/>
                        </a:spcAft>
                        <a:buClr>
                          <a:srgbClr val="FF3300"/>
                        </a:buClr>
                        <a:buSzTx/>
                        <a:buFontTx/>
                        <a:buNone/>
                        <a:tabLst/>
                      </a:pPr>
                      <a:r>
                        <a:rPr kumimoji="0" lang="en-US" sz="1500" u="none" strike="noStrike" cap="none" normalizeH="0" baseline="0" dirty="0" smtClean="0">
                          <a:ln>
                            <a:noFill/>
                          </a:ln>
                          <a:effectLst/>
                          <a:latin typeface="Tw Cen MT" panose="020B0602020104020603" pitchFamily="34" charset="0"/>
                          <a:ea typeface="Tahoma" pitchFamily="34" charset="0"/>
                          <a:cs typeface="Tahoma" pitchFamily="34" charset="0"/>
                        </a:rPr>
                        <a:t>20</a:t>
                      </a:r>
                      <a:endParaRPr kumimoji="0" lang="en-US" sz="15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r>
              <a:tr h="255019">
                <a:tc>
                  <a:txBody>
                    <a:bodyPr/>
                    <a:lstStyle/>
                    <a:p>
                      <a:pPr marL="0" marR="0" lvl="0" indent="0" algn="l" defTabSz="914400" rtl="0" eaLnBrk="1" fontAlgn="base" latinLnBrk="0" hangingPunct="1">
                        <a:lnSpc>
                          <a:spcPct val="100000"/>
                        </a:lnSpc>
                        <a:spcBef>
                          <a:spcPts val="0"/>
                        </a:spcBef>
                        <a:spcAft>
                          <a:spcPct val="0"/>
                        </a:spcAft>
                        <a:buClr>
                          <a:srgbClr val="FF3300"/>
                        </a:buClr>
                        <a:buSzTx/>
                        <a:buFontTx/>
                        <a:buNone/>
                        <a:tabLst/>
                      </a:pPr>
                      <a:r>
                        <a:rPr kumimoji="0" lang="en-US" sz="1500" b="1" u="none" strike="noStrike" cap="none" normalizeH="0" baseline="0" dirty="0" smtClean="0">
                          <a:ln>
                            <a:noFill/>
                          </a:ln>
                          <a:effectLst/>
                          <a:latin typeface="Tw Cen MT" panose="020B0602020104020603" pitchFamily="34" charset="0"/>
                          <a:ea typeface="Tahoma" pitchFamily="34" charset="0"/>
                          <a:cs typeface="Tahoma" pitchFamily="34" charset="0"/>
                        </a:rPr>
                        <a:t>Halibut</a:t>
                      </a:r>
                      <a:endParaRPr kumimoji="0" lang="en-US" sz="1500" b="1"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c>
                  <a:txBody>
                    <a:bodyPr/>
                    <a:lstStyle/>
                    <a:p>
                      <a:pPr marL="0" marR="0" lvl="0" indent="0" algn="ctr" defTabSz="914400" rtl="0" eaLnBrk="1" fontAlgn="base" latinLnBrk="0" hangingPunct="1">
                        <a:lnSpc>
                          <a:spcPct val="100000"/>
                        </a:lnSpc>
                        <a:spcBef>
                          <a:spcPts val="0"/>
                        </a:spcBef>
                        <a:spcAft>
                          <a:spcPct val="0"/>
                        </a:spcAft>
                        <a:buClr>
                          <a:srgbClr val="FF3300"/>
                        </a:buClr>
                        <a:buSzTx/>
                        <a:buFontTx/>
                        <a:buNone/>
                        <a:tabLst/>
                      </a:pPr>
                      <a:r>
                        <a:rPr kumimoji="0" lang="en-US" sz="1500" u="none" strike="noStrike" cap="none" normalizeH="0" baseline="0" dirty="0" smtClean="0">
                          <a:ln>
                            <a:noFill/>
                          </a:ln>
                          <a:effectLst/>
                          <a:latin typeface="Tw Cen MT" panose="020B0602020104020603" pitchFamily="34" charset="0"/>
                          <a:ea typeface="Tahoma" pitchFamily="34" charset="0"/>
                          <a:cs typeface="Tahoma" pitchFamily="34" charset="0"/>
                        </a:rPr>
                        <a:t>35</a:t>
                      </a:r>
                      <a:endParaRPr kumimoji="0" lang="en-US" sz="15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r>
              <a:tr h="205020">
                <a:tc>
                  <a:txBody>
                    <a:bodyPr/>
                    <a:lstStyle/>
                    <a:p>
                      <a:pPr marL="0" marR="0" lvl="0" indent="0" algn="l" defTabSz="914400" rtl="0" eaLnBrk="1" fontAlgn="base" latinLnBrk="0" hangingPunct="1">
                        <a:lnSpc>
                          <a:spcPct val="100000"/>
                        </a:lnSpc>
                        <a:spcBef>
                          <a:spcPts val="0"/>
                        </a:spcBef>
                        <a:spcAft>
                          <a:spcPct val="0"/>
                        </a:spcAft>
                        <a:buClr>
                          <a:srgbClr val="FF3300"/>
                        </a:buClr>
                        <a:buSzTx/>
                        <a:buFontTx/>
                        <a:buNone/>
                        <a:tabLst/>
                      </a:pPr>
                      <a:r>
                        <a:rPr kumimoji="0" lang="en-US" sz="1500" b="1" u="none" strike="noStrike" cap="none" normalizeH="0" baseline="0" dirty="0" smtClean="0">
                          <a:ln>
                            <a:noFill/>
                          </a:ln>
                          <a:effectLst/>
                          <a:latin typeface="Tw Cen MT" panose="020B0602020104020603" pitchFamily="34" charset="0"/>
                          <a:ea typeface="Tahoma" pitchFamily="34" charset="0"/>
                          <a:cs typeface="Tahoma" pitchFamily="34" charset="0"/>
                        </a:rPr>
                        <a:t>Cod</a:t>
                      </a:r>
                      <a:endParaRPr kumimoji="0" lang="en-US" sz="1500" b="1"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c>
                  <a:txBody>
                    <a:bodyPr/>
                    <a:lstStyle/>
                    <a:p>
                      <a:pPr marL="0" marR="0" lvl="0" indent="0" algn="ctr" defTabSz="914400" rtl="0" eaLnBrk="1" fontAlgn="base" latinLnBrk="0" hangingPunct="1">
                        <a:lnSpc>
                          <a:spcPct val="100000"/>
                        </a:lnSpc>
                        <a:spcBef>
                          <a:spcPts val="0"/>
                        </a:spcBef>
                        <a:spcAft>
                          <a:spcPct val="0"/>
                        </a:spcAft>
                        <a:buClr>
                          <a:srgbClr val="FF3300"/>
                        </a:buClr>
                        <a:buSzTx/>
                        <a:buFontTx/>
                        <a:buNone/>
                        <a:tabLst/>
                      </a:pPr>
                      <a:r>
                        <a:rPr kumimoji="0" lang="en-US" sz="1500" u="none" strike="noStrike" cap="none" normalizeH="0" baseline="0" dirty="0" smtClean="0">
                          <a:ln>
                            <a:noFill/>
                          </a:ln>
                          <a:effectLst/>
                          <a:latin typeface="Tw Cen MT" panose="020B0602020104020603" pitchFamily="34" charset="0"/>
                          <a:ea typeface="Tahoma" pitchFamily="34" charset="0"/>
                          <a:cs typeface="Tahoma" pitchFamily="34" charset="0"/>
                        </a:rPr>
                        <a:t>45</a:t>
                      </a:r>
                      <a:endParaRPr kumimoji="0" lang="en-US" sz="15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r>
              <a:tr h="235494">
                <a:tc>
                  <a:txBody>
                    <a:bodyPr/>
                    <a:lstStyle/>
                    <a:p>
                      <a:pPr marL="0" marR="0" lvl="0" indent="0" algn="l" defTabSz="914400" rtl="0" eaLnBrk="1" fontAlgn="base" latinLnBrk="0" hangingPunct="1">
                        <a:lnSpc>
                          <a:spcPct val="100000"/>
                        </a:lnSpc>
                        <a:spcBef>
                          <a:spcPts val="0"/>
                        </a:spcBef>
                        <a:spcAft>
                          <a:spcPct val="0"/>
                        </a:spcAft>
                        <a:buClr>
                          <a:srgbClr val="FF3300"/>
                        </a:buClr>
                        <a:buSzTx/>
                        <a:buFontTx/>
                        <a:buNone/>
                        <a:tabLst/>
                      </a:pPr>
                      <a:r>
                        <a:rPr kumimoji="0" lang="en-US" sz="1500" b="1" u="none" strike="noStrike" cap="none" normalizeH="0" baseline="0" dirty="0" smtClean="0">
                          <a:ln>
                            <a:noFill/>
                          </a:ln>
                          <a:effectLst/>
                          <a:latin typeface="Tw Cen MT" panose="020B0602020104020603" pitchFamily="34" charset="0"/>
                          <a:ea typeface="Tahoma" pitchFamily="34" charset="0"/>
                          <a:cs typeface="Tahoma" pitchFamily="34" charset="0"/>
                        </a:rPr>
                        <a:t>Tuna, light, canned in water drained</a:t>
                      </a:r>
                      <a:endParaRPr kumimoji="0" lang="en-US" sz="1500" b="1"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c>
                  <a:txBody>
                    <a:bodyPr/>
                    <a:lstStyle/>
                    <a:p>
                      <a:pPr marL="0" marR="0" lvl="0" indent="0" algn="ctr" defTabSz="914400" rtl="0" eaLnBrk="1" fontAlgn="base" latinLnBrk="0" hangingPunct="1">
                        <a:lnSpc>
                          <a:spcPct val="100000"/>
                        </a:lnSpc>
                        <a:spcBef>
                          <a:spcPts val="0"/>
                        </a:spcBef>
                        <a:spcAft>
                          <a:spcPct val="0"/>
                        </a:spcAft>
                        <a:buClr>
                          <a:srgbClr val="FF3300"/>
                        </a:buClr>
                        <a:buSzTx/>
                        <a:buFontTx/>
                        <a:buNone/>
                        <a:tabLst/>
                      </a:pPr>
                      <a:r>
                        <a:rPr kumimoji="0" lang="en-US" sz="1500" u="none" strike="noStrike" cap="none" normalizeH="0" baseline="0" dirty="0" smtClean="0">
                          <a:ln>
                            <a:noFill/>
                          </a:ln>
                          <a:effectLst/>
                          <a:latin typeface="Tw Cen MT" panose="020B0602020104020603" pitchFamily="34" charset="0"/>
                          <a:ea typeface="Tahoma" pitchFamily="34" charset="0"/>
                          <a:cs typeface="Tahoma" pitchFamily="34" charset="0"/>
                        </a:rPr>
                        <a:t>45</a:t>
                      </a:r>
                      <a:endParaRPr kumimoji="0" lang="en-US" sz="15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r>
              <a:tr h="255019">
                <a:tc>
                  <a:txBody>
                    <a:bodyPr/>
                    <a:lstStyle/>
                    <a:p>
                      <a:pPr marL="0" marR="0" lvl="0" indent="0" algn="l" defTabSz="914400" rtl="0" eaLnBrk="1" fontAlgn="base" latinLnBrk="0" hangingPunct="1">
                        <a:lnSpc>
                          <a:spcPct val="100000"/>
                        </a:lnSpc>
                        <a:spcBef>
                          <a:spcPts val="0"/>
                        </a:spcBef>
                        <a:spcAft>
                          <a:spcPct val="0"/>
                        </a:spcAft>
                        <a:buClr>
                          <a:srgbClr val="FF3300"/>
                        </a:buClr>
                        <a:buSzTx/>
                        <a:buFontTx/>
                        <a:buNone/>
                        <a:tabLst/>
                      </a:pPr>
                      <a:r>
                        <a:rPr kumimoji="0" lang="en-US" sz="1500" b="1" u="none" strike="noStrike" cap="none" normalizeH="0" baseline="0" dirty="0" smtClean="0">
                          <a:ln>
                            <a:noFill/>
                          </a:ln>
                          <a:effectLst/>
                          <a:latin typeface="Tw Cen MT" panose="020B0602020104020603" pitchFamily="34" charset="0"/>
                          <a:ea typeface="Tahoma" pitchFamily="34" charset="0"/>
                          <a:cs typeface="Tahoma" pitchFamily="34" charset="0"/>
                        </a:rPr>
                        <a:t>Salmon, Atlantic,  baked, skinless</a:t>
                      </a:r>
                      <a:endParaRPr kumimoji="0" lang="en-US" sz="1500" b="1"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c>
                  <a:txBody>
                    <a:bodyPr/>
                    <a:lstStyle/>
                    <a:p>
                      <a:pPr marL="0" marR="0" lvl="0" indent="0" algn="ctr" defTabSz="914400" rtl="0" eaLnBrk="1" fontAlgn="base" latinLnBrk="0" hangingPunct="1">
                        <a:lnSpc>
                          <a:spcPct val="100000"/>
                        </a:lnSpc>
                        <a:spcBef>
                          <a:spcPts val="0"/>
                        </a:spcBef>
                        <a:spcAft>
                          <a:spcPct val="0"/>
                        </a:spcAft>
                        <a:buClr>
                          <a:srgbClr val="FF3300"/>
                        </a:buClr>
                        <a:buSzTx/>
                        <a:buFontTx/>
                        <a:buNone/>
                        <a:tabLst/>
                      </a:pPr>
                      <a:r>
                        <a:rPr kumimoji="0" lang="en-US" sz="1500" u="none" strike="noStrike" cap="none" normalizeH="0" baseline="0" dirty="0" smtClean="0">
                          <a:ln>
                            <a:noFill/>
                          </a:ln>
                          <a:effectLst/>
                          <a:latin typeface="Tw Cen MT" panose="020B0602020104020603" pitchFamily="34" charset="0"/>
                          <a:ea typeface="Tahoma" pitchFamily="34" charset="0"/>
                          <a:cs typeface="Tahoma" pitchFamily="34" charset="0"/>
                        </a:rPr>
                        <a:t>50</a:t>
                      </a:r>
                      <a:endParaRPr kumimoji="0" lang="en-US" sz="15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r>
              <a:tr h="275975">
                <a:tc>
                  <a:txBody>
                    <a:bodyPr/>
                    <a:lstStyle/>
                    <a:p>
                      <a:pPr marL="0" marR="0" lvl="0" indent="0" algn="l" defTabSz="914400" rtl="0" eaLnBrk="1" fontAlgn="base" latinLnBrk="0" hangingPunct="1">
                        <a:lnSpc>
                          <a:spcPct val="100000"/>
                        </a:lnSpc>
                        <a:spcBef>
                          <a:spcPts val="0"/>
                        </a:spcBef>
                        <a:spcAft>
                          <a:spcPct val="0"/>
                        </a:spcAft>
                        <a:buClr>
                          <a:srgbClr val="FF3300"/>
                        </a:buClr>
                        <a:buSzTx/>
                        <a:buFontTx/>
                        <a:buNone/>
                        <a:tabLst/>
                      </a:pPr>
                      <a:r>
                        <a:rPr kumimoji="0" lang="en-US" sz="1500" b="1" u="none" strike="noStrike" cap="none" normalizeH="0" baseline="0" dirty="0" smtClean="0">
                          <a:ln>
                            <a:noFill/>
                          </a:ln>
                          <a:effectLst/>
                          <a:latin typeface="Tw Cen MT" panose="020B0602020104020603" pitchFamily="34" charset="0"/>
                          <a:ea typeface="Tahoma" pitchFamily="34" charset="0"/>
                          <a:cs typeface="Tahoma" pitchFamily="34" charset="0"/>
                        </a:rPr>
                        <a:t>Trout</a:t>
                      </a:r>
                      <a:endParaRPr kumimoji="0" lang="en-US" sz="1500" b="1"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c>
                  <a:txBody>
                    <a:bodyPr/>
                    <a:lstStyle/>
                    <a:p>
                      <a:pPr marL="0" marR="0" lvl="0" indent="0" algn="ctr" defTabSz="914400" rtl="0" eaLnBrk="1" fontAlgn="base" latinLnBrk="0" hangingPunct="1">
                        <a:lnSpc>
                          <a:spcPct val="100000"/>
                        </a:lnSpc>
                        <a:spcBef>
                          <a:spcPts val="0"/>
                        </a:spcBef>
                        <a:spcAft>
                          <a:spcPct val="0"/>
                        </a:spcAft>
                        <a:buClr>
                          <a:srgbClr val="FF3300"/>
                        </a:buClr>
                        <a:buSzTx/>
                        <a:buFontTx/>
                        <a:buNone/>
                        <a:tabLst/>
                      </a:pPr>
                      <a:r>
                        <a:rPr kumimoji="0" lang="en-US" sz="1500" u="none" strike="noStrike" cap="none" normalizeH="0" baseline="0" dirty="0" smtClean="0">
                          <a:ln>
                            <a:noFill/>
                          </a:ln>
                          <a:effectLst/>
                          <a:latin typeface="Tw Cen MT" panose="020B0602020104020603" pitchFamily="34" charset="0"/>
                          <a:ea typeface="Tahoma" pitchFamily="34" charset="0"/>
                          <a:cs typeface="Tahoma" pitchFamily="34" charset="0"/>
                        </a:rPr>
                        <a:t>58</a:t>
                      </a:r>
                      <a:endParaRPr kumimoji="0" lang="en-US" sz="15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r>
              <a:tr h="282296">
                <a:tc>
                  <a:txBody>
                    <a:bodyPr/>
                    <a:lstStyle/>
                    <a:p>
                      <a:pPr marL="0" marR="0" lvl="0" indent="0" algn="l" defTabSz="914400" rtl="0" eaLnBrk="1" fontAlgn="base" latinLnBrk="0" hangingPunct="1">
                        <a:lnSpc>
                          <a:spcPct val="100000"/>
                        </a:lnSpc>
                        <a:spcBef>
                          <a:spcPts val="0"/>
                        </a:spcBef>
                        <a:spcAft>
                          <a:spcPct val="0"/>
                        </a:spcAft>
                        <a:buClr>
                          <a:srgbClr val="FF3300"/>
                        </a:buClr>
                        <a:buSzTx/>
                        <a:buFontTx/>
                        <a:buNone/>
                        <a:tabLst/>
                      </a:pPr>
                      <a:r>
                        <a:rPr kumimoji="0" lang="en-US" sz="1500" u="none" strike="noStrike" cap="none" normalizeH="0" baseline="0" dirty="0" smtClean="0">
                          <a:ln>
                            <a:noFill/>
                          </a:ln>
                          <a:effectLst/>
                          <a:latin typeface="Tw Cen MT" panose="020B0602020104020603" pitchFamily="34" charset="0"/>
                          <a:ea typeface="Tahoma" pitchFamily="34" charset="0"/>
                          <a:cs typeface="Tahoma" pitchFamily="34" charset="0"/>
                        </a:rPr>
                        <a:t>Chicken, dark and light meat, w/out skin, roasted</a:t>
                      </a:r>
                      <a:endParaRPr kumimoji="0" lang="en-US" sz="15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c>
                  <a:txBody>
                    <a:bodyPr/>
                    <a:lstStyle/>
                    <a:p>
                      <a:pPr marL="0" marR="0" lvl="0" indent="0" algn="ctr" defTabSz="914400" rtl="0" eaLnBrk="1" fontAlgn="base" latinLnBrk="0" hangingPunct="1">
                        <a:lnSpc>
                          <a:spcPct val="100000"/>
                        </a:lnSpc>
                        <a:spcBef>
                          <a:spcPts val="0"/>
                        </a:spcBef>
                        <a:spcAft>
                          <a:spcPct val="0"/>
                        </a:spcAft>
                        <a:buClr>
                          <a:srgbClr val="FF3300"/>
                        </a:buClr>
                        <a:buSzTx/>
                        <a:buFontTx/>
                        <a:buNone/>
                        <a:tabLst/>
                      </a:pPr>
                      <a:r>
                        <a:rPr kumimoji="0" lang="en-US" sz="1500" u="none" strike="noStrike" cap="none" normalizeH="0" baseline="0" dirty="0" smtClean="0">
                          <a:ln>
                            <a:noFill/>
                          </a:ln>
                          <a:effectLst/>
                          <a:latin typeface="Tw Cen MT" panose="020B0602020104020603" pitchFamily="34" charset="0"/>
                          <a:ea typeface="Tahoma" pitchFamily="34" charset="0"/>
                          <a:cs typeface="Tahoma" pitchFamily="34" charset="0"/>
                        </a:rPr>
                        <a:t>64</a:t>
                      </a:r>
                      <a:endParaRPr kumimoji="0" lang="en-US" sz="15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r>
              <a:tr h="255019">
                <a:tc>
                  <a:txBody>
                    <a:bodyPr/>
                    <a:lstStyle/>
                    <a:p>
                      <a:pPr marL="0" marR="0" lvl="0" indent="0" algn="l" defTabSz="914400" rtl="0" eaLnBrk="1" fontAlgn="base" latinLnBrk="0" hangingPunct="1">
                        <a:lnSpc>
                          <a:spcPct val="100000"/>
                        </a:lnSpc>
                        <a:spcBef>
                          <a:spcPts val="0"/>
                        </a:spcBef>
                        <a:spcAft>
                          <a:spcPct val="0"/>
                        </a:spcAft>
                        <a:buClr>
                          <a:srgbClr val="FF3300"/>
                        </a:buClr>
                        <a:buSzTx/>
                        <a:buFontTx/>
                        <a:buNone/>
                        <a:tabLst/>
                      </a:pPr>
                      <a:r>
                        <a:rPr kumimoji="0" lang="en-US" sz="1500" u="none" strike="noStrike" cap="none" normalizeH="0" baseline="0" dirty="0" smtClean="0">
                          <a:ln>
                            <a:noFill/>
                          </a:ln>
                          <a:effectLst/>
                          <a:latin typeface="Tw Cen MT" panose="020B0602020104020603" pitchFamily="34" charset="0"/>
                          <a:ea typeface="Tahoma" pitchFamily="34" charset="0"/>
                          <a:cs typeface="Tahoma" pitchFamily="34" charset="0"/>
                        </a:rPr>
                        <a:t>Ground beef, extra lean</a:t>
                      </a:r>
                      <a:endParaRPr kumimoji="0" lang="en-US" sz="15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c>
                  <a:txBody>
                    <a:bodyPr/>
                    <a:lstStyle/>
                    <a:p>
                      <a:pPr marL="0" marR="0" lvl="0" indent="0" algn="ctr" defTabSz="914400" rtl="0" eaLnBrk="1" fontAlgn="base" latinLnBrk="0" hangingPunct="1">
                        <a:lnSpc>
                          <a:spcPct val="100000"/>
                        </a:lnSpc>
                        <a:spcBef>
                          <a:spcPts val="0"/>
                        </a:spcBef>
                        <a:spcAft>
                          <a:spcPct val="0"/>
                        </a:spcAft>
                        <a:buClr>
                          <a:srgbClr val="FF3300"/>
                        </a:buClr>
                        <a:buSzTx/>
                        <a:buFontTx/>
                        <a:buNone/>
                        <a:tabLst/>
                      </a:pPr>
                      <a:r>
                        <a:rPr kumimoji="0" lang="en-US" sz="1500" u="none" strike="noStrike" cap="none" normalizeH="0" baseline="0" dirty="0" smtClean="0">
                          <a:ln>
                            <a:noFill/>
                          </a:ln>
                          <a:effectLst/>
                          <a:latin typeface="Tw Cen MT" panose="020B0602020104020603" pitchFamily="34" charset="0"/>
                          <a:ea typeface="Tahoma" pitchFamily="34" charset="0"/>
                          <a:cs typeface="Tahoma" pitchFamily="34" charset="0"/>
                        </a:rPr>
                        <a:t>70</a:t>
                      </a:r>
                      <a:endParaRPr kumimoji="0" lang="en-US" sz="15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r>
              <a:tr h="255019">
                <a:tc>
                  <a:txBody>
                    <a:bodyPr/>
                    <a:lstStyle/>
                    <a:p>
                      <a:pPr marL="0" marR="0" lvl="0" indent="0" algn="l" defTabSz="914400" rtl="0" eaLnBrk="1" fontAlgn="base" latinLnBrk="0" hangingPunct="1">
                        <a:lnSpc>
                          <a:spcPct val="100000"/>
                        </a:lnSpc>
                        <a:spcBef>
                          <a:spcPts val="0"/>
                        </a:spcBef>
                        <a:spcAft>
                          <a:spcPct val="0"/>
                        </a:spcAft>
                        <a:buClr>
                          <a:srgbClr val="FF3300"/>
                        </a:buClr>
                        <a:buSzTx/>
                        <a:buFontTx/>
                        <a:buNone/>
                        <a:tabLst/>
                      </a:pPr>
                      <a:r>
                        <a:rPr kumimoji="0" lang="en-US" sz="1500" u="none" strike="noStrike" cap="none" normalizeH="0" baseline="0" dirty="0" smtClean="0">
                          <a:ln>
                            <a:noFill/>
                          </a:ln>
                          <a:effectLst/>
                          <a:latin typeface="Tw Cen MT" panose="020B0602020104020603" pitchFamily="34" charset="0"/>
                          <a:ea typeface="Tahoma" pitchFamily="34" charset="0"/>
                          <a:cs typeface="Tahoma" pitchFamily="34" charset="0"/>
                        </a:rPr>
                        <a:t>Pork loin, lean, roasted</a:t>
                      </a:r>
                      <a:endParaRPr kumimoji="0" lang="en-US" sz="15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c>
                  <a:txBody>
                    <a:bodyPr/>
                    <a:lstStyle/>
                    <a:p>
                      <a:pPr marL="0" marR="0" lvl="0" indent="0" algn="ctr" defTabSz="914400" rtl="0" eaLnBrk="1" fontAlgn="base" latinLnBrk="0" hangingPunct="1">
                        <a:lnSpc>
                          <a:spcPct val="100000"/>
                        </a:lnSpc>
                        <a:spcBef>
                          <a:spcPts val="0"/>
                        </a:spcBef>
                        <a:spcAft>
                          <a:spcPct val="0"/>
                        </a:spcAft>
                        <a:buClr>
                          <a:srgbClr val="FF3300"/>
                        </a:buClr>
                        <a:buSzTx/>
                        <a:buFontTx/>
                        <a:buNone/>
                        <a:tabLst/>
                      </a:pPr>
                      <a:r>
                        <a:rPr kumimoji="0" lang="en-US" sz="1500" u="none" strike="noStrike" cap="none" normalizeH="0" baseline="0" dirty="0" smtClean="0">
                          <a:ln>
                            <a:noFill/>
                          </a:ln>
                          <a:effectLst/>
                          <a:latin typeface="Tw Cen MT" panose="020B0602020104020603" pitchFamily="34" charset="0"/>
                          <a:ea typeface="Tahoma" pitchFamily="34" charset="0"/>
                          <a:cs typeface="Tahoma" pitchFamily="34" charset="0"/>
                        </a:rPr>
                        <a:t>77</a:t>
                      </a:r>
                      <a:endParaRPr kumimoji="0" lang="en-US" sz="15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r>
              <a:tr h="255019">
                <a:tc>
                  <a:txBody>
                    <a:bodyPr/>
                    <a:lstStyle/>
                    <a:p>
                      <a:pPr marL="0" marR="0" lvl="0" indent="0" algn="l" defTabSz="914400" rtl="0" eaLnBrk="1" fontAlgn="base" latinLnBrk="0" hangingPunct="1">
                        <a:lnSpc>
                          <a:spcPct val="100000"/>
                        </a:lnSpc>
                        <a:spcBef>
                          <a:spcPts val="0"/>
                        </a:spcBef>
                        <a:spcAft>
                          <a:spcPct val="0"/>
                        </a:spcAft>
                        <a:buClr>
                          <a:srgbClr val="FF3300"/>
                        </a:buClr>
                        <a:buSzTx/>
                        <a:buFontTx/>
                        <a:buNone/>
                        <a:tabLst/>
                      </a:pPr>
                      <a:r>
                        <a:rPr kumimoji="0" lang="en-US" sz="1500" b="1" u="none" strike="noStrike" cap="none" normalizeH="0" baseline="0" dirty="0" smtClean="0">
                          <a:ln>
                            <a:noFill/>
                          </a:ln>
                          <a:effectLst/>
                          <a:latin typeface="Tw Cen MT" panose="020B0602020104020603" pitchFamily="34" charset="0"/>
                          <a:ea typeface="Tahoma" pitchFamily="34" charset="0"/>
                          <a:cs typeface="Tahoma" pitchFamily="34" charset="0"/>
                        </a:rPr>
                        <a:t>Pollock, broiled, skinless</a:t>
                      </a:r>
                      <a:endParaRPr kumimoji="0" lang="en-US" sz="1500" b="1"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c>
                  <a:txBody>
                    <a:bodyPr/>
                    <a:lstStyle/>
                    <a:p>
                      <a:pPr marL="0" marR="0" lvl="0" indent="0" algn="ctr" defTabSz="914400" rtl="0" eaLnBrk="1" fontAlgn="base" latinLnBrk="0" hangingPunct="1">
                        <a:lnSpc>
                          <a:spcPct val="100000"/>
                        </a:lnSpc>
                        <a:spcBef>
                          <a:spcPts val="0"/>
                        </a:spcBef>
                        <a:spcAft>
                          <a:spcPct val="0"/>
                        </a:spcAft>
                        <a:buClr>
                          <a:srgbClr val="FF3300"/>
                        </a:buClr>
                        <a:buSzTx/>
                        <a:buFontTx/>
                        <a:buNone/>
                        <a:tabLst/>
                      </a:pPr>
                      <a:r>
                        <a:rPr kumimoji="0" lang="en-US" sz="1500" u="none" strike="noStrike" cap="none" normalizeH="0" baseline="0" dirty="0" smtClean="0">
                          <a:ln>
                            <a:noFill/>
                          </a:ln>
                          <a:effectLst/>
                          <a:latin typeface="Tw Cen MT" panose="020B0602020104020603" pitchFamily="34" charset="0"/>
                          <a:ea typeface="Tahoma" pitchFamily="34" charset="0"/>
                          <a:cs typeface="Tahoma" pitchFamily="34" charset="0"/>
                        </a:rPr>
                        <a:t>80</a:t>
                      </a:r>
                      <a:endParaRPr kumimoji="0" lang="en-US" sz="15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r>
              <a:tr h="255019">
                <a:tc>
                  <a:txBody>
                    <a:bodyPr/>
                    <a:lstStyle/>
                    <a:p>
                      <a:pPr marL="0" marR="0" lvl="0" indent="0" algn="l" defTabSz="914400" rtl="0" eaLnBrk="1" fontAlgn="base" latinLnBrk="0" hangingPunct="1">
                        <a:lnSpc>
                          <a:spcPct val="100000"/>
                        </a:lnSpc>
                        <a:spcBef>
                          <a:spcPts val="0"/>
                        </a:spcBef>
                        <a:spcAft>
                          <a:spcPct val="0"/>
                        </a:spcAft>
                        <a:buClr>
                          <a:srgbClr val="FF3300"/>
                        </a:buClr>
                        <a:buSzTx/>
                        <a:buFontTx/>
                        <a:buNone/>
                        <a:tabLst/>
                      </a:pPr>
                      <a:r>
                        <a:rPr kumimoji="0" lang="en-US" sz="1500" u="none" strike="noStrike" cap="none" normalizeH="0" baseline="0" dirty="0" smtClean="0">
                          <a:ln>
                            <a:noFill/>
                          </a:ln>
                          <a:effectLst/>
                          <a:latin typeface="Tw Cen MT" panose="020B0602020104020603" pitchFamily="34" charset="0"/>
                          <a:ea typeface="Tahoma" pitchFamily="34" charset="0"/>
                          <a:cs typeface="Tahoma" pitchFamily="34" charset="0"/>
                        </a:rPr>
                        <a:t>Hot dog, beef</a:t>
                      </a:r>
                      <a:endParaRPr kumimoji="0" lang="en-US" sz="15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c>
                  <a:txBody>
                    <a:bodyPr/>
                    <a:lstStyle/>
                    <a:p>
                      <a:pPr marL="0" marR="0" lvl="0" indent="0" algn="ctr" defTabSz="914400" rtl="0" eaLnBrk="1" fontAlgn="base" latinLnBrk="0" hangingPunct="1">
                        <a:lnSpc>
                          <a:spcPct val="100000"/>
                        </a:lnSpc>
                        <a:spcBef>
                          <a:spcPts val="0"/>
                        </a:spcBef>
                        <a:spcAft>
                          <a:spcPct val="0"/>
                        </a:spcAft>
                        <a:buClr>
                          <a:srgbClr val="FF3300"/>
                        </a:buClr>
                        <a:buSzTx/>
                        <a:buFontTx/>
                        <a:buNone/>
                        <a:tabLst/>
                      </a:pPr>
                      <a:r>
                        <a:rPr kumimoji="0" lang="en-US" sz="1500" u="none" strike="noStrike" cap="none" normalizeH="0" baseline="0" dirty="0" smtClean="0">
                          <a:ln>
                            <a:noFill/>
                          </a:ln>
                          <a:effectLst/>
                          <a:latin typeface="Tw Cen MT" panose="020B0602020104020603" pitchFamily="34" charset="0"/>
                          <a:ea typeface="Tahoma" pitchFamily="34" charset="0"/>
                          <a:cs typeface="Tahoma" pitchFamily="34" charset="0"/>
                        </a:rPr>
                        <a:t>86</a:t>
                      </a:r>
                      <a:endParaRPr kumimoji="0" lang="en-US" sz="15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r>
              <a:tr h="255019">
                <a:tc>
                  <a:txBody>
                    <a:bodyPr/>
                    <a:lstStyle/>
                    <a:p>
                      <a:pPr marL="0" marR="0" lvl="0" indent="0" algn="l" defTabSz="914400" rtl="0" eaLnBrk="1" fontAlgn="base" latinLnBrk="0" hangingPunct="1">
                        <a:lnSpc>
                          <a:spcPct val="100000"/>
                        </a:lnSpc>
                        <a:spcBef>
                          <a:spcPts val="0"/>
                        </a:spcBef>
                        <a:spcAft>
                          <a:spcPct val="0"/>
                        </a:spcAft>
                        <a:buClr>
                          <a:srgbClr val="FF3300"/>
                        </a:buClr>
                        <a:buSzTx/>
                        <a:buFontTx/>
                        <a:buNone/>
                        <a:tabLst/>
                      </a:pPr>
                      <a:r>
                        <a:rPr kumimoji="0" lang="en-US" sz="1500" b="1" u="none" strike="noStrike" cap="none" normalizeH="0" baseline="0" dirty="0" smtClean="0">
                          <a:ln>
                            <a:noFill/>
                          </a:ln>
                          <a:effectLst/>
                          <a:latin typeface="Tw Cen MT" panose="020B0602020104020603" pitchFamily="34" charset="0"/>
                          <a:ea typeface="Tahoma" pitchFamily="34" charset="0"/>
                          <a:cs typeface="Tahoma" pitchFamily="34" charset="0"/>
                        </a:rPr>
                        <a:t>Shrimp, boiled</a:t>
                      </a:r>
                      <a:endParaRPr kumimoji="0" lang="en-US" sz="1500" b="1"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c>
                  <a:txBody>
                    <a:bodyPr/>
                    <a:lstStyle/>
                    <a:p>
                      <a:pPr marL="0" marR="0" lvl="0" indent="0" algn="ctr" defTabSz="914400" rtl="0" eaLnBrk="1" fontAlgn="base" latinLnBrk="0" hangingPunct="1">
                        <a:lnSpc>
                          <a:spcPct val="100000"/>
                        </a:lnSpc>
                        <a:spcBef>
                          <a:spcPts val="0"/>
                        </a:spcBef>
                        <a:spcAft>
                          <a:spcPct val="0"/>
                        </a:spcAft>
                        <a:buClr>
                          <a:srgbClr val="FF3300"/>
                        </a:buClr>
                        <a:buSzTx/>
                        <a:buFontTx/>
                        <a:buNone/>
                        <a:tabLst/>
                      </a:pPr>
                      <a:r>
                        <a:rPr kumimoji="0" lang="en-US" sz="1500" u="none" strike="noStrike" cap="none" normalizeH="0" baseline="0" dirty="0" smtClean="0">
                          <a:ln>
                            <a:noFill/>
                          </a:ln>
                          <a:effectLst/>
                          <a:latin typeface="Tw Cen MT" panose="020B0602020104020603" pitchFamily="34" charset="0"/>
                          <a:ea typeface="Tahoma" pitchFamily="34" charset="0"/>
                          <a:cs typeface="Tahoma" pitchFamily="34" charset="0"/>
                        </a:rPr>
                        <a:t>165</a:t>
                      </a:r>
                      <a:endParaRPr kumimoji="0" lang="en-US" sz="15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r>
              <a:tr h="255019">
                <a:tc>
                  <a:txBody>
                    <a:bodyPr/>
                    <a:lstStyle/>
                    <a:p>
                      <a:pPr marL="0" marR="0" lvl="0" indent="0" algn="l" defTabSz="914400" rtl="0" eaLnBrk="1" fontAlgn="base" latinLnBrk="0" hangingPunct="1">
                        <a:lnSpc>
                          <a:spcPct val="100000"/>
                        </a:lnSpc>
                        <a:spcBef>
                          <a:spcPts val="0"/>
                        </a:spcBef>
                        <a:spcAft>
                          <a:spcPct val="0"/>
                        </a:spcAft>
                        <a:buClr>
                          <a:srgbClr val="FF3300"/>
                        </a:buClr>
                        <a:buSzTx/>
                        <a:buFontTx/>
                        <a:buNone/>
                        <a:tabLst/>
                      </a:pPr>
                      <a:r>
                        <a:rPr kumimoji="0" lang="en-US" sz="1500" u="none" strike="noStrike" cap="none" normalizeH="0" baseline="0" dirty="0" smtClean="0">
                          <a:ln>
                            <a:noFill/>
                          </a:ln>
                          <a:effectLst/>
                          <a:latin typeface="Tw Cen MT" panose="020B0602020104020603" pitchFamily="34" charset="0"/>
                          <a:ea typeface="Tahoma" pitchFamily="34" charset="0"/>
                          <a:cs typeface="Tahoma" pitchFamily="34" charset="0"/>
                        </a:rPr>
                        <a:t>Eggs, boiled</a:t>
                      </a:r>
                      <a:endParaRPr kumimoji="0" lang="en-US" sz="15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c>
                  <a:txBody>
                    <a:bodyPr/>
                    <a:lstStyle/>
                    <a:p>
                      <a:pPr marL="0" marR="0" lvl="0" indent="0" algn="ctr" defTabSz="914400" rtl="0" eaLnBrk="1" fontAlgn="base" latinLnBrk="0" hangingPunct="1">
                        <a:lnSpc>
                          <a:spcPct val="100000"/>
                        </a:lnSpc>
                        <a:spcBef>
                          <a:spcPts val="0"/>
                        </a:spcBef>
                        <a:spcAft>
                          <a:spcPct val="0"/>
                        </a:spcAft>
                        <a:buClr>
                          <a:srgbClr val="FF3300"/>
                        </a:buClr>
                        <a:buSzTx/>
                        <a:buFontTx/>
                        <a:buNone/>
                        <a:tabLst/>
                      </a:pPr>
                      <a:r>
                        <a:rPr kumimoji="0" lang="en-US" sz="1500" u="none" strike="noStrike" cap="none" normalizeH="0" baseline="0" dirty="0" smtClean="0">
                          <a:ln>
                            <a:noFill/>
                          </a:ln>
                          <a:effectLst/>
                          <a:latin typeface="Tw Cen MT" panose="020B0602020104020603" pitchFamily="34" charset="0"/>
                          <a:ea typeface="Tahoma" pitchFamily="34" charset="0"/>
                          <a:cs typeface="Tahoma" pitchFamily="34" charset="0"/>
                        </a:rPr>
                        <a:t>362</a:t>
                      </a:r>
                      <a:endParaRPr kumimoji="0" lang="en-US" sz="1500" b="0" i="0" u="none" strike="noStrike" cap="none" normalizeH="0" baseline="0" dirty="0" smtClean="0">
                        <a:ln>
                          <a:noFill/>
                        </a:ln>
                        <a:solidFill>
                          <a:srgbClr val="000000"/>
                        </a:solidFill>
                        <a:effectLst/>
                        <a:latin typeface="Tw Cen MT" panose="020B0602020104020603" pitchFamily="34" charset="0"/>
                        <a:ea typeface="Tahoma" pitchFamily="34" charset="0"/>
                        <a:cs typeface="Tahoma" pitchFamily="34" charset="0"/>
                      </a:endParaRPr>
                    </a:p>
                  </a:txBody>
                  <a:tcPr marT="45723" marB="45723" horzOverflow="overflow"/>
                </a:tc>
              </a:tr>
            </a:tbl>
          </a:graphicData>
        </a:graphic>
      </p:graphicFrame>
      <p:sp>
        <p:nvSpPr>
          <p:cNvPr id="34870" name="Text Box 65"/>
          <p:cNvSpPr txBox="1">
            <a:spLocks noChangeArrowheads="1"/>
          </p:cNvSpPr>
          <p:nvPr/>
        </p:nvSpPr>
        <p:spPr bwMode="auto">
          <a:xfrm>
            <a:off x="76200" y="1432618"/>
            <a:ext cx="899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sz="2000" b="1" dirty="0" smtClean="0">
                <a:solidFill>
                  <a:srgbClr val="000000"/>
                </a:solidFill>
                <a:latin typeface="Tw Cen MT" panose="020B0602020104020603" pitchFamily="34" charset="0"/>
              </a:rPr>
              <a:t>Seafood and Other Protein Foods</a:t>
            </a:r>
          </a:p>
        </p:txBody>
      </p:sp>
      <p:sp>
        <p:nvSpPr>
          <p:cNvPr id="6"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24</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Omega-3s and the Heart</a:t>
            </a:r>
          </a:p>
        </p:txBody>
      </p:sp>
      <p:sp>
        <p:nvSpPr>
          <p:cNvPr id="3" name="Content Placeholder 2"/>
          <p:cNvSpPr>
            <a:spLocks noGrp="1"/>
          </p:cNvSpPr>
          <p:nvPr>
            <p:ph idx="1"/>
          </p:nvPr>
        </p:nvSpPr>
        <p:spPr>
          <a:xfrm>
            <a:off x="381000" y="1981200"/>
            <a:ext cx="8534400" cy="4572000"/>
          </a:xfrm>
        </p:spPr>
        <p:txBody>
          <a:bodyPr>
            <a:noAutofit/>
          </a:bodyPr>
          <a:lstStyle/>
          <a:p>
            <a:pPr algn="ctr">
              <a:buClr>
                <a:srgbClr val="C00000"/>
              </a:buClr>
              <a:buFont typeface="Times" pitchFamily="84" charset="0"/>
              <a:buNone/>
              <a:defRPr/>
            </a:pPr>
            <a:r>
              <a:rPr lang="en-US" sz="2100" b="1" dirty="0" smtClean="0">
                <a:solidFill>
                  <a:srgbClr val="000000"/>
                </a:solidFill>
                <a:effectLst/>
                <a:latin typeface="Tw Cen MT" panose="020B0602020104020603" pitchFamily="34" charset="0"/>
              </a:rPr>
              <a:t>Three processes influence development and progression of heart disease</a:t>
            </a:r>
          </a:p>
          <a:p>
            <a:pPr algn="ctr">
              <a:buClr>
                <a:srgbClr val="C00000"/>
              </a:buClr>
              <a:buFont typeface="Times" pitchFamily="84" charset="0"/>
              <a:buNone/>
              <a:defRPr/>
            </a:pPr>
            <a:endParaRPr lang="en-US" sz="1100" b="1" dirty="0" smtClean="0">
              <a:solidFill>
                <a:srgbClr val="000000"/>
              </a:solidFill>
              <a:effectLst/>
              <a:latin typeface="Tw Cen MT" panose="020B0602020104020603" pitchFamily="34" charset="0"/>
            </a:endParaRPr>
          </a:p>
          <a:p>
            <a:pPr marL="274320" lvl="2" indent="-274320">
              <a:lnSpc>
                <a:spcPct val="90000"/>
              </a:lnSpc>
              <a:spcBef>
                <a:spcPts val="1800"/>
              </a:spcBef>
              <a:spcAft>
                <a:spcPts val="1200"/>
              </a:spcAft>
              <a:buClr>
                <a:srgbClr val="CC3300"/>
              </a:buClr>
              <a:buSzPct val="100000"/>
              <a:buFont typeface="Arial" pitchFamily="34" charset="0"/>
              <a:buChar char="•"/>
              <a:defRPr/>
            </a:pPr>
            <a:r>
              <a:rPr lang="en-US" sz="2800" dirty="0" smtClean="0">
                <a:solidFill>
                  <a:srgbClr val="000000"/>
                </a:solidFill>
                <a:latin typeface="Tw Cen MT" panose="020B0602020104020603" pitchFamily="34" charset="0"/>
              </a:rPr>
              <a:t>Atherosclerosis</a:t>
            </a:r>
            <a:endParaRPr lang="en-US" sz="2800" dirty="0">
              <a:solidFill>
                <a:srgbClr val="000000"/>
              </a:solidFill>
              <a:latin typeface="Tw Cen MT" panose="020B0602020104020603" pitchFamily="34" charset="0"/>
            </a:endParaRPr>
          </a:p>
          <a:p>
            <a:pPr marL="736600" lvl="1" indent="-342900" fontAlgn="base">
              <a:lnSpc>
                <a:spcPct val="90000"/>
              </a:lnSpc>
              <a:spcAft>
                <a:spcPct val="0"/>
              </a:spcAft>
              <a:buClr>
                <a:srgbClr val="FF9900"/>
              </a:buClr>
              <a:buFont typeface="Wingdings" panose="05000000000000000000" pitchFamily="2" charset="2"/>
              <a:buChar char=""/>
              <a:defRPr/>
            </a:pPr>
            <a:r>
              <a:rPr lang="en-US" sz="2400" dirty="0">
                <a:solidFill>
                  <a:srgbClr val="000000"/>
                </a:solidFill>
                <a:latin typeface="Tw Cen MT" panose="020B0602020104020603" pitchFamily="34" charset="0"/>
              </a:rPr>
              <a:t>Omega-3s lower triglyceride levels</a:t>
            </a:r>
          </a:p>
          <a:p>
            <a:pPr marL="274320" lvl="2" indent="-274320">
              <a:lnSpc>
                <a:spcPct val="90000"/>
              </a:lnSpc>
              <a:spcBef>
                <a:spcPts val="18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Clot Formation</a:t>
            </a:r>
          </a:p>
          <a:p>
            <a:pPr marL="736600" lvl="1" indent="-342900" fontAlgn="base">
              <a:lnSpc>
                <a:spcPct val="90000"/>
              </a:lnSpc>
              <a:spcAft>
                <a:spcPct val="0"/>
              </a:spcAft>
              <a:buClr>
                <a:srgbClr val="FF9900"/>
              </a:buClr>
              <a:buFont typeface="Wingdings" panose="05000000000000000000" pitchFamily="2" charset="2"/>
              <a:buChar char=""/>
              <a:defRPr/>
            </a:pPr>
            <a:r>
              <a:rPr lang="en-US" sz="2400" dirty="0">
                <a:solidFill>
                  <a:srgbClr val="000000"/>
                </a:solidFill>
                <a:latin typeface="Tw Cen MT" panose="020B0602020104020603" pitchFamily="34" charset="0"/>
              </a:rPr>
              <a:t>Omega-3s reduce the stickiness of platelets</a:t>
            </a:r>
          </a:p>
          <a:p>
            <a:pPr marL="274320" lvl="2" indent="-274320">
              <a:lnSpc>
                <a:spcPct val="90000"/>
              </a:lnSpc>
              <a:spcBef>
                <a:spcPts val="18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Blood Vessel Spasms</a:t>
            </a:r>
          </a:p>
          <a:p>
            <a:pPr marL="736600" lvl="1" indent="-342900" fontAlgn="base">
              <a:lnSpc>
                <a:spcPct val="90000"/>
              </a:lnSpc>
              <a:spcAft>
                <a:spcPct val="0"/>
              </a:spcAft>
              <a:buClr>
                <a:srgbClr val="FF9900"/>
              </a:buClr>
              <a:buFont typeface="Wingdings" panose="05000000000000000000" pitchFamily="2" charset="2"/>
              <a:buChar char=""/>
              <a:defRPr/>
            </a:pPr>
            <a:r>
              <a:rPr lang="en-US" sz="2400" dirty="0">
                <a:solidFill>
                  <a:srgbClr val="000000"/>
                </a:solidFill>
                <a:latin typeface="Tw Cen MT" panose="020B0602020104020603" pitchFamily="34" charset="0"/>
              </a:rPr>
              <a:t>Omega-3s help relax blood vessel walls</a:t>
            </a:r>
          </a:p>
          <a:p>
            <a:pPr lvl="2">
              <a:buFontTx/>
              <a:buNone/>
              <a:defRPr/>
            </a:pPr>
            <a:endParaRPr lang="en-US" sz="2800" dirty="0" smtClean="0">
              <a:solidFill>
                <a:srgbClr val="0000CC"/>
              </a:solidFill>
              <a:latin typeface="Tw Cen MT" panose="020B0602020104020603" pitchFamily="34" charset="0"/>
            </a:endParaRPr>
          </a:p>
          <a:p>
            <a:pPr lvl="2">
              <a:buFontTx/>
              <a:buNone/>
              <a:defRPr/>
            </a:pPr>
            <a:endParaRPr lang="en-US" dirty="0" smtClean="0">
              <a:solidFill>
                <a:srgbClr val="0000CC"/>
              </a:solidFill>
              <a:latin typeface="Tw Cen MT" panose="020B0602020104020603" pitchFamily="34" charset="0"/>
            </a:endParaRPr>
          </a:p>
        </p:txBody>
      </p:sp>
      <p:sp>
        <p:nvSpPr>
          <p:cNvPr id="5"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25</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0" y="0"/>
            <a:ext cx="9144000" cy="1582738"/>
          </a:xfrm>
          <a:ln w="38100"/>
        </p:spPr>
        <p:txBody>
          <a:bodyPr>
            <a:norm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Omega-3s and the Heart</a:t>
            </a:r>
          </a:p>
        </p:txBody>
      </p:sp>
      <p:sp>
        <p:nvSpPr>
          <p:cNvPr id="3" name="Content Placeholder 2"/>
          <p:cNvSpPr>
            <a:spLocks/>
          </p:cNvSpPr>
          <p:nvPr/>
        </p:nvSpPr>
        <p:spPr bwMode="auto">
          <a:xfrm>
            <a:off x="381000" y="2667000"/>
            <a:ext cx="8229600" cy="3200400"/>
          </a:xfrm>
          <a:prstGeom prst="rect">
            <a:avLst/>
          </a:prstGeom>
          <a:noFill/>
          <a:ln w="9525">
            <a:noFill/>
            <a:miter lim="800000"/>
            <a:headEnd/>
            <a:tailEnd/>
          </a:ln>
        </p:spPr>
        <p:txBody>
          <a:bodyPr/>
          <a:lstStyle/>
          <a:p>
            <a:pPr marL="274320" indent="-274320">
              <a:lnSpc>
                <a:spcPct val="90000"/>
              </a:lnSpc>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ea typeface="Tahoma" pitchFamily="34" charset="0"/>
                <a:cs typeface="Tahoma" pitchFamily="34" charset="0"/>
              </a:rPr>
              <a:t>Omega-3s stabilize each individual heart muscle cell so during a heart attack arrhythmia is less likely</a:t>
            </a:r>
          </a:p>
          <a:p>
            <a:pPr marL="274320" indent="-274320">
              <a:lnSpc>
                <a:spcPct val="90000"/>
              </a:lnSpc>
              <a:spcBef>
                <a:spcPts val="1200"/>
              </a:spcBef>
              <a:spcAft>
                <a:spcPts val="1200"/>
              </a:spcAft>
              <a:buClr>
                <a:srgbClr val="CC3300"/>
              </a:buClr>
              <a:buSzPct val="100000"/>
              <a:buFont typeface="Arial" pitchFamily="34" charset="0"/>
              <a:buChar char="•"/>
              <a:defRPr/>
            </a:pPr>
            <a:r>
              <a:rPr lang="en-US" sz="2800" dirty="0" smtClean="0">
                <a:solidFill>
                  <a:srgbClr val="000000"/>
                </a:solidFill>
                <a:latin typeface="Tw Cen MT" panose="020B0602020104020603" pitchFamily="34" charset="0"/>
                <a:ea typeface="Tahoma" pitchFamily="34" charset="0"/>
                <a:cs typeface="Tahoma" pitchFamily="34" charset="0"/>
              </a:rPr>
              <a:t>Omega-3s </a:t>
            </a:r>
            <a:r>
              <a:rPr lang="en-US" sz="2800" dirty="0">
                <a:solidFill>
                  <a:srgbClr val="000000"/>
                </a:solidFill>
                <a:latin typeface="Tw Cen MT" panose="020B0602020104020603" pitchFamily="34" charset="0"/>
                <a:ea typeface="Tahoma" pitchFamily="34" charset="0"/>
                <a:cs typeface="Tahoma" pitchFamily="34" charset="0"/>
              </a:rPr>
              <a:t>reduce the risk of dying from heart </a:t>
            </a:r>
            <a:r>
              <a:rPr lang="en-US" sz="2800" dirty="0" smtClean="0">
                <a:solidFill>
                  <a:srgbClr val="000000"/>
                </a:solidFill>
                <a:latin typeface="Tw Cen MT" panose="020B0602020104020603" pitchFamily="34" charset="0"/>
                <a:ea typeface="Tahoma" pitchFamily="34" charset="0"/>
                <a:cs typeface="Tahoma" pitchFamily="34" charset="0"/>
              </a:rPr>
              <a:t>disease</a:t>
            </a:r>
            <a:endParaRPr lang="en-US" sz="2800" dirty="0">
              <a:solidFill>
                <a:srgbClr val="000000"/>
              </a:solidFill>
              <a:latin typeface="Tw Cen MT" panose="020B0602020104020603" pitchFamily="34" charset="0"/>
              <a:ea typeface="Tahoma" pitchFamily="34" charset="0"/>
              <a:cs typeface="Tahoma" pitchFamily="34" charset="0"/>
            </a:endParaRPr>
          </a:p>
          <a:p>
            <a:pPr marL="274320" indent="-274320">
              <a:lnSpc>
                <a:spcPct val="90000"/>
              </a:lnSpc>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ea typeface="Tahoma" pitchFamily="34" charset="0"/>
                <a:cs typeface="Tahoma" pitchFamily="34" charset="0"/>
              </a:rPr>
              <a:t>Consistent evidence supporting risk reduction of CVD due to fish consumption</a:t>
            </a:r>
          </a:p>
          <a:p>
            <a:pPr marL="1143000" lvl="2" indent="-228600" eaLnBrk="0" hangingPunct="0">
              <a:spcBef>
                <a:spcPct val="20000"/>
              </a:spcBef>
              <a:buClr>
                <a:srgbClr val="FF3300"/>
              </a:buClr>
              <a:defRPr/>
            </a:pPr>
            <a:endParaRPr lang="en-US" sz="2400" dirty="0">
              <a:solidFill>
                <a:srgbClr val="0000CC"/>
              </a:solidFill>
              <a:effectLst>
                <a:outerShdw blurRad="38100" dist="38100" dir="2700000" algn="tl">
                  <a:srgbClr val="000000"/>
                </a:outerShdw>
              </a:effectLst>
              <a:latin typeface="Arial" charset="0"/>
            </a:endParaRPr>
          </a:p>
        </p:txBody>
      </p:sp>
      <p:sp>
        <p:nvSpPr>
          <p:cNvPr id="5"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26</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0" y="0"/>
            <a:ext cx="9144000" cy="1981200"/>
          </a:xfrm>
          <a:ln w="38100"/>
        </p:spPr>
        <p:txBody>
          <a:bodyPr>
            <a:no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Other Benefits of </a:t>
            </a:r>
            <a:r>
              <a:rPr lang="en-US" sz="4000" kern="0" dirty="0" smtClean="0">
                <a:solidFill>
                  <a:srgbClr val="CC0000"/>
                </a:solidFill>
                <a:effectLst>
                  <a:outerShdw blurRad="38100" dist="38100" dir="2700000" algn="tl">
                    <a:srgbClr val="000000"/>
                  </a:outerShdw>
                </a:effectLst>
                <a:latin typeface="Trajan Pro" pitchFamily="18" charset="0"/>
              </a:rPr>
              <a:t/>
            </a:r>
            <a:br>
              <a:rPr lang="en-US" sz="4000" kern="0" dirty="0" smtClean="0">
                <a:solidFill>
                  <a:srgbClr val="CC0000"/>
                </a:solidFill>
                <a:effectLst>
                  <a:outerShdw blurRad="38100" dist="38100" dir="2700000" algn="tl">
                    <a:srgbClr val="000000"/>
                  </a:outerShdw>
                </a:effectLst>
                <a:latin typeface="Trajan Pro" pitchFamily="18" charset="0"/>
              </a:rPr>
            </a:br>
            <a:r>
              <a:rPr lang="en-US" sz="4000" kern="0" dirty="0" smtClean="0">
                <a:solidFill>
                  <a:srgbClr val="CC0000"/>
                </a:solidFill>
                <a:effectLst>
                  <a:outerShdw blurRad="38100" dist="38100" dir="2700000" algn="tl">
                    <a:srgbClr val="000000"/>
                  </a:outerShdw>
                </a:effectLst>
                <a:latin typeface="Trajan Pro" pitchFamily="18" charset="0"/>
              </a:rPr>
              <a:t>Omega-3 Fatty </a:t>
            </a:r>
            <a:r>
              <a:rPr lang="en-US" sz="4000" kern="0" dirty="0">
                <a:solidFill>
                  <a:srgbClr val="CC0000"/>
                </a:solidFill>
                <a:effectLst>
                  <a:outerShdw blurRad="38100" dist="38100" dir="2700000" algn="tl">
                    <a:srgbClr val="000000"/>
                  </a:outerShdw>
                </a:effectLst>
                <a:latin typeface="Trajan Pro" pitchFamily="18" charset="0"/>
              </a:rPr>
              <a:t>Acids</a:t>
            </a:r>
          </a:p>
        </p:txBody>
      </p:sp>
      <p:sp>
        <p:nvSpPr>
          <p:cNvPr id="19460" name="Rectangle 3"/>
          <p:cNvSpPr>
            <a:spLocks noGrp="1" noChangeArrowheads="1"/>
          </p:cNvSpPr>
          <p:nvPr>
            <p:ph idx="1"/>
          </p:nvPr>
        </p:nvSpPr>
        <p:spPr>
          <a:xfrm>
            <a:off x="228600" y="2743200"/>
            <a:ext cx="8900932" cy="3886200"/>
          </a:xfrm>
        </p:spPr>
        <p:txBody>
          <a:bodyPr>
            <a:noAutofit/>
          </a:bodyPr>
          <a:lstStyle/>
          <a:p>
            <a:pPr>
              <a:lnSpc>
                <a:spcPct val="90000"/>
              </a:lnSpc>
              <a:spcBef>
                <a:spcPts val="1200"/>
              </a:spcBef>
              <a:spcAft>
                <a:spcPts val="1200"/>
              </a:spcAft>
              <a:buClr>
                <a:srgbClr val="CC3300"/>
              </a:buClr>
              <a:buSzPct val="100000"/>
              <a:buFont typeface="Arial" pitchFamily="34" charset="0"/>
              <a:buChar char="•"/>
            </a:pPr>
            <a:r>
              <a:rPr lang="en-US" sz="2800" b="1" dirty="0" smtClean="0">
                <a:solidFill>
                  <a:srgbClr val="000000"/>
                </a:solidFill>
                <a:latin typeface="Tw Cen MT" panose="020B0602020104020603" pitchFamily="34" charset="0"/>
              </a:rPr>
              <a:t>Joints</a:t>
            </a:r>
            <a:r>
              <a:rPr lang="en-US" sz="2800" dirty="0" smtClean="0">
                <a:solidFill>
                  <a:srgbClr val="000000"/>
                </a:solidFill>
                <a:latin typeface="Tw Cen MT" panose="020B0602020104020603" pitchFamily="34" charset="0"/>
              </a:rPr>
              <a:t> 	</a:t>
            </a:r>
            <a:r>
              <a:rPr lang="en-US" sz="2400" dirty="0" smtClean="0">
                <a:solidFill>
                  <a:srgbClr val="000000"/>
                </a:solidFill>
                <a:latin typeface="Tw Cen MT" panose="020B0602020104020603" pitchFamily="34" charset="0"/>
              </a:rPr>
              <a:t>Fewer </a:t>
            </a:r>
            <a:r>
              <a:rPr lang="en-US" sz="2400" dirty="0">
                <a:solidFill>
                  <a:srgbClr val="000000"/>
                </a:solidFill>
                <a:latin typeface="Tw Cen MT" panose="020B0602020104020603" pitchFamily="34" charset="0"/>
              </a:rPr>
              <a:t>tender joints and decreased stiffness</a:t>
            </a:r>
          </a:p>
          <a:p>
            <a:pPr>
              <a:lnSpc>
                <a:spcPct val="90000"/>
              </a:lnSpc>
              <a:spcBef>
                <a:spcPts val="1200"/>
              </a:spcBef>
              <a:spcAft>
                <a:spcPts val="1200"/>
              </a:spcAft>
              <a:buClr>
                <a:srgbClr val="CC3300"/>
              </a:buClr>
              <a:buSzPct val="100000"/>
              <a:buFont typeface="Arial" pitchFamily="34" charset="0"/>
              <a:buChar char="•"/>
            </a:pPr>
            <a:r>
              <a:rPr lang="en-US" sz="2800" b="1" dirty="0" smtClean="0">
                <a:solidFill>
                  <a:srgbClr val="000000"/>
                </a:solidFill>
                <a:latin typeface="Tw Cen MT" panose="020B0602020104020603" pitchFamily="34" charset="0"/>
              </a:rPr>
              <a:t>Mood</a:t>
            </a:r>
            <a:r>
              <a:rPr lang="en-US" sz="2800" dirty="0" smtClean="0">
                <a:solidFill>
                  <a:srgbClr val="000000"/>
                </a:solidFill>
                <a:latin typeface="Tw Cen MT" panose="020B0602020104020603" pitchFamily="34" charset="0"/>
              </a:rPr>
              <a:t>	</a:t>
            </a:r>
            <a:r>
              <a:rPr lang="en-US" sz="2400" dirty="0" smtClean="0">
                <a:solidFill>
                  <a:srgbClr val="000000"/>
                </a:solidFill>
                <a:latin typeface="Tw Cen MT" panose="020B0602020104020603" pitchFamily="34" charset="0"/>
              </a:rPr>
              <a:t>Higher </a:t>
            </a:r>
            <a:r>
              <a:rPr lang="en-US" sz="2400" dirty="0">
                <a:solidFill>
                  <a:srgbClr val="000000"/>
                </a:solidFill>
                <a:latin typeface="Tw Cen MT" panose="020B0602020104020603" pitchFamily="34" charset="0"/>
              </a:rPr>
              <a:t>levels of EPA and DHA protective against </a:t>
            </a:r>
            <a:r>
              <a:rPr lang="en-US" sz="2400" dirty="0" smtClean="0">
                <a:solidFill>
                  <a:srgbClr val="000000"/>
                </a:solidFill>
                <a:latin typeface="Tw Cen MT" panose="020B0602020104020603" pitchFamily="34" charset="0"/>
              </a:rPr>
              <a:t/>
            </a:r>
            <a:br>
              <a:rPr lang="en-US" sz="2400" dirty="0" smtClean="0">
                <a:solidFill>
                  <a:srgbClr val="000000"/>
                </a:solidFill>
                <a:latin typeface="Tw Cen MT" panose="020B0602020104020603" pitchFamily="34" charset="0"/>
              </a:rPr>
            </a:br>
            <a:r>
              <a:rPr lang="en-US" sz="2400" dirty="0" smtClean="0">
                <a:solidFill>
                  <a:srgbClr val="000000"/>
                </a:solidFill>
                <a:latin typeface="Tw Cen MT" panose="020B0602020104020603" pitchFamily="34" charset="0"/>
              </a:rPr>
              <a:t>		depression</a:t>
            </a:r>
            <a:endParaRPr lang="en-US" sz="2400" dirty="0">
              <a:solidFill>
                <a:srgbClr val="000000"/>
              </a:solidFill>
              <a:latin typeface="Tw Cen MT" panose="020B0602020104020603" pitchFamily="34" charset="0"/>
            </a:endParaRPr>
          </a:p>
          <a:p>
            <a:pPr>
              <a:lnSpc>
                <a:spcPct val="90000"/>
              </a:lnSpc>
              <a:spcBef>
                <a:spcPts val="1200"/>
              </a:spcBef>
              <a:spcAft>
                <a:spcPts val="1200"/>
              </a:spcAft>
              <a:buClr>
                <a:srgbClr val="CC3300"/>
              </a:buClr>
              <a:buSzPct val="100000"/>
              <a:buFont typeface="Arial" pitchFamily="34" charset="0"/>
              <a:buChar char="•"/>
            </a:pPr>
            <a:r>
              <a:rPr lang="en-US" sz="2800" b="1" dirty="0" smtClean="0">
                <a:solidFill>
                  <a:srgbClr val="000000"/>
                </a:solidFill>
                <a:latin typeface="Tw Cen MT" panose="020B0602020104020603" pitchFamily="34" charset="0"/>
              </a:rPr>
              <a:t>Mind</a:t>
            </a:r>
            <a:r>
              <a:rPr lang="en-US" sz="2800" dirty="0" smtClean="0">
                <a:solidFill>
                  <a:srgbClr val="000000"/>
                </a:solidFill>
                <a:latin typeface="Tw Cen MT" panose="020B0602020104020603" pitchFamily="34" charset="0"/>
              </a:rPr>
              <a:t>	</a:t>
            </a:r>
            <a:r>
              <a:rPr lang="en-US" sz="2400" dirty="0" smtClean="0">
                <a:solidFill>
                  <a:srgbClr val="000000"/>
                </a:solidFill>
                <a:latin typeface="Tw Cen MT" panose="020B0602020104020603" pitchFamily="34" charset="0"/>
              </a:rPr>
              <a:t>Inflammation </a:t>
            </a:r>
            <a:r>
              <a:rPr lang="en-US" sz="2400" dirty="0">
                <a:solidFill>
                  <a:srgbClr val="000000"/>
                </a:solidFill>
                <a:latin typeface="Tw Cen MT" panose="020B0602020104020603" pitchFamily="34" charset="0"/>
              </a:rPr>
              <a:t>in the center of the brain may play a role </a:t>
            </a:r>
            <a:r>
              <a:rPr lang="en-US" sz="2400" dirty="0" smtClean="0">
                <a:solidFill>
                  <a:srgbClr val="000000"/>
                </a:solidFill>
                <a:latin typeface="Tw Cen MT" panose="020B0602020104020603" pitchFamily="34" charset="0"/>
              </a:rPr>
              <a:t/>
            </a:r>
            <a:br>
              <a:rPr lang="en-US" sz="2400" dirty="0" smtClean="0">
                <a:solidFill>
                  <a:srgbClr val="000000"/>
                </a:solidFill>
                <a:latin typeface="Tw Cen MT" panose="020B0602020104020603" pitchFamily="34" charset="0"/>
              </a:rPr>
            </a:br>
            <a:r>
              <a:rPr lang="en-US" sz="2400" dirty="0" smtClean="0">
                <a:solidFill>
                  <a:srgbClr val="000000"/>
                </a:solidFill>
                <a:latin typeface="Tw Cen MT" panose="020B0602020104020603" pitchFamily="34" charset="0"/>
              </a:rPr>
              <a:t>		in </a:t>
            </a:r>
            <a:r>
              <a:rPr lang="en-US" sz="2400" dirty="0">
                <a:solidFill>
                  <a:srgbClr val="000000"/>
                </a:solidFill>
                <a:latin typeface="Tw Cen MT" panose="020B0602020104020603" pitchFamily="34" charset="0"/>
              </a:rPr>
              <a:t>Alzheimer’s disease</a:t>
            </a:r>
          </a:p>
          <a:p>
            <a:pPr>
              <a:lnSpc>
                <a:spcPct val="90000"/>
              </a:lnSpc>
              <a:spcBef>
                <a:spcPts val="1200"/>
              </a:spcBef>
              <a:spcAft>
                <a:spcPts val="1200"/>
              </a:spcAft>
              <a:buClr>
                <a:srgbClr val="CC3300"/>
              </a:buClr>
              <a:buSzPct val="100000"/>
              <a:buFont typeface="Arial" pitchFamily="34" charset="0"/>
              <a:buChar char="•"/>
            </a:pPr>
            <a:r>
              <a:rPr lang="en-US" sz="2800" b="1" dirty="0" smtClean="0">
                <a:solidFill>
                  <a:srgbClr val="000000"/>
                </a:solidFill>
                <a:latin typeface="Tw Cen MT" panose="020B0602020104020603" pitchFamily="34" charset="0"/>
              </a:rPr>
              <a:t>Lungs</a:t>
            </a:r>
            <a:r>
              <a:rPr lang="en-US" sz="2800" dirty="0" smtClean="0">
                <a:solidFill>
                  <a:srgbClr val="000000"/>
                </a:solidFill>
                <a:latin typeface="Tw Cen MT" panose="020B0602020104020603" pitchFamily="34" charset="0"/>
              </a:rPr>
              <a:t>	</a:t>
            </a:r>
            <a:r>
              <a:rPr lang="en-US" sz="2400" dirty="0" smtClean="0">
                <a:solidFill>
                  <a:srgbClr val="000000"/>
                </a:solidFill>
                <a:latin typeface="Tw Cen MT" panose="020B0602020104020603" pitchFamily="34" charset="0"/>
              </a:rPr>
              <a:t>May </a:t>
            </a:r>
            <a:r>
              <a:rPr lang="en-US" sz="2400" dirty="0">
                <a:solidFill>
                  <a:srgbClr val="000000"/>
                </a:solidFill>
                <a:latin typeface="Tw Cen MT" panose="020B0602020104020603" pitchFamily="34" charset="0"/>
              </a:rPr>
              <a:t>decrease severity of asthma</a:t>
            </a:r>
          </a:p>
        </p:txBody>
      </p:sp>
      <p:sp>
        <p:nvSpPr>
          <p:cNvPr id="5"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27</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0" y="0"/>
            <a:ext cx="9144000" cy="1600200"/>
          </a:xfrm>
          <a:ln w="38100"/>
        </p:spPr>
        <p:txBody>
          <a:bodyPr>
            <a:norm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Omega-3s and Diabetes</a:t>
            </a:r>
          </a:p>
        </p:txBody>
      </p:sp>
      <p:sp>
        <p:nvSpPr>
          <p:cNvPr id="15365" name="Rectangle 7"/>
          <p:cNvSpPr>
            <a:spLocks noChangeArrowheads="1"/>
          </p:cNvSpPr>
          <p:nvPr/>
        </p:nvSpPr>
        <p:spPr bwMode="auto">
          <a:xfrm>
            <a:off x="319644" y="2362200"/>
            <a:ext cx="8610600" cy="4081117"/>
          </a:xfrm>
          <a:prstGeom prst="rect">
            <a:avLst/>
          </a:prstGeom>
          <a:noFill/>
          <a:ln w="9525">
            <a:noFill/>
            <a:miter lim="800000"/>
            <a:headEnd/>
            <a:tailEnd/>
          </a:ln>
        </p:spPr>
        <p:txBody>
          <a:bodyPr>
            <a:spAutoFit/>
          </a:bodyPr>
          <a:lstStyle/>
          <a:p>
            <a:pPr marL="342900" indent="-342900">
              <a:lnSpc>
                <a:spcPct val="90000"/>
              </a:lnSpc>
              <a:spcBef>
                <a:spcPts val="1800"/>
              </a:spcBef>
              <a:spcAft>
                <a:spcPts val="1200"/>
              </a:spcAft>
              <a:buClr>
                <a:srgbClr val="C00000"/>
              </a:buClr>
              <a:buSzPct val="100000"/>
              <a:buFont typeface="Arial" pitchFamily="34" charset="0"/>
              <a:buChar char="•"/>
              <a:defRPr/>
            </a:pPr>
            <a:r>
              <a:rPr lang="en-US" sz="2800" dirty="0" smtClean="0">
                <a:solidFill>
                  <a:srgbClr val="000000"/>
                </a:solidFill>
                <a:latin typeface="Tw Cen MT" panose="020B0602020104020603" pitchFamily="34" charset="0"/>
                <a:ea typeface="Tahoma" pitchFamily="34" charset="0"/>
                <a:cs typeface="Tahoma" pitchFamily="34" charset="0"/>
              </a:rPr>
              <a:t>Onset </a:t>
            </a:r>
            <a:r>
              <a:rPr lang="en-US" sz="2800" dirty="0">
                <a:solidFill>
                  <a:srgbClr val="000000"/>
                </a:solidFill>
                <a:latin typeface="Tw Cen MT" panose="020B0602020104020603" pitchFamily="34" charset="0"/>
                <a:ea typeface="Tahoma" pitchFamily="34" charset="0"/>
                <a:cs typeface="Tahoma" pitchFamily="34" charset="0"/>
              </a:rPr>
              <a:t>of </a:t>
            </a:r>
            <a:r>
              <a:rPr lang="en-US" sz="2800" dirty="0" smtClean="0">
                <a:solidFill>
                  <a:srgbClr val="000000"/>
                </a:solidFill>
                <a:latin typeface="Tw Cen MT" panose="020B0602020104020603" pitchFamily="34" charset="0"/>
                <a:ea typeface="Tahoma" pitchFamily="34" charset="0"/>
                <a:cs typeface="Tahoma" pitchFamily="34" charset="0"/>
              </a:rPr>
              <a:t>diabetes</a:t>
            </a:r>
          </a:p>
          <a:p>
            <a:pPr marL="736600" lvl="1" indent="-342900">
              <a:lnSpc>
                <a:spcPct val="90000"/>
              </a:lnSpc>
              <a:spcBef>
                <a:spcPct val="20000"/>
              </a:spcBef>
              <a:buClr>
                <a:srgbClr val="FF9900"/>
              </a:buClr>
              <a:buSzPct val="85000"/>
              <a:buFont typeface="Wingdings" panose="05000000000000000000" pitchFamily="2" charset="2"/>
              <a:buChar char=""/>
              <a:defRPr/>
            </a:pPr>
            <a:r>
              <a:rPr lang="en-US" sz="2400" dirty="0">
                <a:solidFill>
                  <a:srgbClr val="000000"/>
                </a:solidFill>
                <a:latin typeface="Tw Cen MT" panose="020B0602020104020603" pitchFamily="34" charset="0"/>
                <a:ea typeface="Tahoma" pitchFamily="34" charset="0"/>
                <a:cs typeface="Tahoma" pitchFamily="34" charset="0"/>
              </a:rPr>
              <a:t>May keep the immune system in check</a:t>
            </a:r>
          </a:p>
          <a:p>
            <a:pPr marL="342900" indent="-342900" eaLnBrk="0" hangingPunct="0">
              <a:lnSpc>
                <a:spcPct val="90000"/>
              </a:lnSpc>
              <a:spcBef>
                <a:spcPts val="1800"/>
              </a:spcBef>
              <a:spcAft>
                <a:spcPts val="1200"/>
              </a:spcAft>
              <a:buClr>
                <a:srgbClr val="C00000"/>
              </a:buClr>
              <a:buSzPct val="100000"/>
              <a:buFont typeface="Arial" pitchFamily="34" charset="0"/>
              <a:buChar char="•"/>
              <a:defRPr/>
            </a:pPr>
            <a:r>
              <a:rPr lang="en-US" sz="2800" dirty="0">
                <a:solidFill>
                  <a:srgbClr val="000000"/>
                </a:solidFill>
                <a:latin typeface="Tw Cen MT" panose="020B0602020104020603" pitchFamily="34" charset="0"/>
                <a:ea typeface="Tahoma" pitchFamily="34" charset="0"/>
                <a:cs typeface="Tahoma" pitchFamily="34" charset="0"/>
              </a:rPr>
              <a:t>Control of symptoms</a:t>
            </a:r>
          </a:p>
          <a:p>
            <a:pPr marL="736600" lvl="1" indent="-342900" eaLnBrk="0" hangingPunct="0">
              <a:lnSpc>
                <a:spcPct val="90000"/>
              </a:lnSpc>
              <a:spcBef>
                <a:spcPct val="20000"/>
              </a:spcBef>
              <a:buClr>
                <a:srgbClr val="FF9900"/>
              </a:buClr>
              <a:buSzPct val="85000"/>
              <a:buFont typeface="Wingdings" panose="05000000000000000000" pitchFamily="2" charset="2"/>
              <a:buChar char=""/>
              <a:defRPr/>
            </a:pPr>
            <a:r>
              <a:rPr lang="en-US" sz="2400" dirty="0">
                <a:solidFill>
                  <a:srgbClr val="000000"/>
                </a:solidFill>
                <a:latin typeface="Tw Cen MT" panose="020B0602020104020603" pitchFamily="34" charset="0"/>
                <a:ea typeface="Tahoma" pitchFamily="34" charset="0"/>
                <a:cs typeface="Tahoma" pitchFamily="34" charset="0"/>
              </a:rPr>
              <a:t>Low level of DHA associated with increased insulin resistance</a:t>
            </a:r>
          </a:p>
          <a:p>
            <a:pPr marL="342900" indent="-342900" eaLnBrk="0" hangingPunct="0">
              <a:lnSpc>
                <a:spcPct val="90000"/>
              </a:lnSpc>
              <a:spcBef>
                <a:spcPts val="1800"/>
              </a:spcBef>
              <a:spcAft>
                <a:spcPts val="1200"/>
              </a:spcAft>
              <a:buClr>
                <a:srgbClr val="C00000"/>
              </a:buClr>
              <a:buSzPct val="100000"/>
              <a:buFont typeface="Arial" pitchFamily="34" charset="0"/>
              <a:buChar char="•"/>
              <a:defRPr/>
            </a:pPr>
            <a:r>
              <a:rPr lang="en-US" sz="2800" dirty="0">
                <a:solidFill>
                  <a:srgbClr val="000000"/>
                </a:solidFill>
                <a:latin typeface="Tw Cen MT" panose="020B0602020104020603" pitchFamily="34" charset="0"/>
                <a:ea typeface="Tahoma" pitchFamily="34" charset="0"/>
                <a:cs typeface="Tahoma" pitchFamily="34" charset="0"/>
              </a:rPr>
              <a:t>Complications of diabetes</a:t>
            </a:r>
          </a:p>
          <a:p>
            <a:pPr marL="736600" lvl="1" indent="-342900" eaLnBrk="0" hangingPunct="0">
              <a:lnSpc>
                <a:spcPct val="90000"/>
              </a:lnSpc>
              <a:spcBef>
                <a:spcPct val="20000"/>
              </a:spcBef>
              <a:buClr>
                <a:srgbClr val="FF9900"/>
              </a:buClr>
              <a:buSzPct val="85000"/>
              <a:buFont typeface="Wingdings" panose="05000000000000000000" pitchFamily="2" charset="2"/>
              <a:buChar char=""/>
              <a:defRPr/>
            </a:pPr>
            <a:r>
              <a:rPr lang="en-US" sz="2400" dirty="0">
                <a:solidFill>
                  <a:srgbClr val="000000"/>
                </a:solidFill>
                <a:latin typeface="Tw Cen MT" panose="020B0602020104020603" pitchFamily="34" charset="0"/>
                <a:ea typeface="Tahoma" pitchFamily="34" charset="0"/>
                <a:cs typeface="Tahoma" pitchFamily="34" charset="0"/>
              </a:rPr>
              <a:t>Influence development of cardiovascular disease</a:t>
            </a:r>
          </a:p>
          <a:p>
            <a:pPr marL="736600" lvl="1" indent="-342900" eaLnBrk="0" hangingPunct="0">
              <a:lnSpc>
                <a:spcPct val="90000"/>
              </a:lnSpc>
              <a:spcBef>
                <a:spcPct val="20000"/>
              </a:spcBef>
              <a:buClr>
                <a:srgbClr val="FF9900"/>
              </a:buClr>
              <a:buSzPct val="85000"/>
              <a:buFont typeface="Wingdings" panose="05000000000000000000" pitchFamily="2" charset="2"/>
              <a:buChar char=""/>
              <a:defRPr/>
            </a:pPr>
            <a:r>
              <a:rPr lang="en-US" sz="2400" dirty="0">
                <a:solidFill>
                  <a:srgbClr val="000000"/>
                </a:solidFill>
                <a:latin typeface="Tw Cen MT" panose="020B0602020104020603" pitchFamily="34" charset="0"/>
                <a:ea typeface="Tahoma" pitchFamily="34" charset="0"/>
                <a:cs typeface="Tahoma" pitchFamily="34" charset="0"/>
              </a:rPr>
              <a:t>May delay onset of kidney and nerve complications</a:t>
            </a:r>
            <a:endParaRPr lang="en-US" sz="2200" dirty="0">
              <a:solidFill>
                <a:srgbClr val="000000"/>
              </a:solidFill>
              <a:latin typeface="Tw Cen MT" panose="020B0602020104020603" pitchFamily="34" charset="0"/>
              <a:ea typeface="Tahoma" pitchFamily="34" charset="0"/>
              <a:cs typeface="Tahoma" pitchFamily="34" charset="0"/>
            </a:endParaRPr>
          </a:p>
          <a:p>
            <a:pPr eaLnBrk="0" hangingPunct="0">
              <a:buClr>
                <a:srgbClr val="C00000"/>
              </a:buClr>
              <a:defRPr/>
            </a:pPr>
            <a:r>
              <a:rPr lang="en-US" dirty="0">
                <a:solidFill>
                  <a:srgbClr val="0000CC"/>
                </a:solidFill>
                <a:latin typeface="Tahoma" pitchFamily="84" charset="0"/>
              </a:rPr>
              <a:t>	</a:t>
            </a:r>
          </a:p>
        </p:txBody>
      </p:sp>
      <p:sp>
        <p:nvSpPr>
          <p:cNvPr id="5"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28</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0" y="0"/>
            <a:ext cx="9144000" cy="1600200"/>
          </a:xfrm>
          <a:ln w="38100"/>
        </p:spPr>
        <p:txBody>
          <a:bodyPr>
            <a:norm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Omega-3s and Cancer</a:t>
            </a:r>
          </a:p>
        </p:txBody>
      </p:sp>
      <p:sp>
        <p:nvSpPr>
          <p:cNvPr id="15365" name="Rectangle 7"/>
          <p:cNvSpPr>
            <a:spLocks noChangeArrowheads="1"/>
          </p:cNvSpPr>
          <p:nvPr/>
        </p:nvSpPr>
        <p:spPr bwMode="auto">
          <a:xfrm>
            <a:off x="566057" y="2514600"/>
            <a:ext cx="8229600" cy="3397853"/>
          </a:xfrm>
          <a:prstGeom prst="rect">
            <a:avLst/>
          </a:prstGeom>
          <a:noFill/>
          <a:ln w="9525">
            <a:noFill/>
            <a:miter lim="800000"/>
            <a:headEnd/>
            <a:tailEnd/>
          </a:ln>
        </p:spPr>
        <p:txBody>
          <a:bodyPr>
            <a:spAutoFit/>
          </a:bodyPr>
          <a:lstStyle/>
          <a:p>
            <a:pPr marL="342900" indent="-342900">
              <a:lnSpc>
                <a:spcPct val="90000"/>
              </a:lnSpc>
              <a:spcBef>
                <a:spcPts val="1800"/>
              </a:spcBef>
              <a:spcAft>
                <a:spcPts val="1200"/>
              </a:spcAft>
              <a:buClr>
                <a:srgbClr val="C00000"/>
              </a:buClr>
              <a:buSzPct val="100000"/>
              <a:buFont typeface="Arial" pitchFamily="34" charset="0"/>
              <a:buChar char="•"/>
              <a:defRPr/>
            </a:pPr>
            <a:r>
              <a:rPr lang="en-US" sz="2800" dirty="0">
                <a:solidFill>
                  <a:srgbClr val="000000"/>
                </a:solidFill>
                <a:latin typeface="Tw Cen MT" panose="020B0602020104020603" pitchFamily="34" charset="0"/>
                <a:ea typeface="Tahoma" pitchFamily="34" charset="0"/>
                <a:cs typeface="Tahoma" pitchFamily="34" charset="0"/>
              </a:rPr>
              <a:t>Onset</a:t>
            </a:r>
          </a:p>
          <a:p>
            <a:pPr marL="736600" lvl="1" indent="-342900">
              <a:lnSpc>
                <a:spcPct val="90000"/>
              </a:lnSpc>
              <a:spcBef>
                <a:spcPct val="20000"/>
              </a:spcBef>
              <a:buClr>
                <a:srgbClr val="FF9900"/>
              </a:buClr>
              <a:buSzPct val="85000"/>
              <a:buFont typeface="Wingdings" panose="05000000000000000000" pitchFamily="2" charset="2"/>
              <a:buChar char=""/>
              <a:defRPr/>
            </a:pPr>
            <a:r>
              <a:rPr lang="en-US" sz="2400" dirty="0">
                <a:solidFill>
                  <a:srgbClr val="000000"/>
                </a:solidFill>
                <a:latin typeface="Tw Cen MT" panose="020B0602020104020603" pitchFamily="34" charset="0"/>
                <a:ea typeface="Tahoma" pitchFamily="34" charset="0"/>
                <a:cs typeface="Tahoma" pitchFamily="34" charset="0"/>
              </a:rPr>
              <a:t>May help healthy cells resist damage</a:t>
            </a:r>
          </a:p>
          <a:p>
            <a:pPr marL="342900" indent="-342900" eaLnBrk="0" hangingPunct="0">
              <a:lnSpc>
                <a:spcPct val="90000"/>
              </a:lnSpc>
              <a:spcBef>
                <a:spcPts val="1800"/>
              </a:spcBef>
              <a:spcAft>
                <a:spcPts val="1200"/>
              </a:spcAft>
              <a:buClr>
                <a:srgbClr val="C00000"/>
              </a:buClr>
              <a:buSzPct val="100000"/>
              <a:buFont typeface="Arial" pitchFamily="34" charset="0"/>
              <a:buChar char="•"/>
              <a:defRPr/>
            </a:pPr>
            <a:r>
              <a:rPr lang="en-US" sz="2800" dirty="0">
                <a:solidFill>
                  <a:srgbClr val="000000"/>
                </a:solidFill>
                <a:latin typeface="Tw Cen MT" panose="020B0602020104020603" pitchFamily="34" charset="0"/>
                <a:ea typeface="Tahoma" pitchFamily="34" charset="0"/>
                <a:cs typeface="Tahoma" pitchFamily="34" charset="0"/>
              </a:rPr>
              <a:t>Multiplication</a:t>
            </a:r>
          </a:p>
          <a:p>
            <a:pPr marL="736600" lvl="1" indent="-342900" eaLnBrk="0" hangingPunct="0">
              <a:lnSpc>
                <a:spcPct val="90000"/>
              </a:lnSpc>
              <a:spcBef>
                <a:spcPct val="20000"/>
              </a:spcBef>
              <a:buClr>
                <a:srgbClr val="FF9900"/>
              </a:buClr>
              <a:buSzPct val="85000"/>
              <a:buFont typeface="Wingdings" panose="05000000000000000000" pitchFamily="2" charset="2"/>
              <a:buChar char=""/>
              <a:defRPr/>
            </a:pPr>
            <a:r>
              <a:rPr lang="en-US" sz="2400" dirty="0">
                <a:solidFill>
                  <a:srgbClr val="000000"/>
                </a:solidFill>
                <a:latin typeface="Tw Cen MT" panose="020B0602020104020603" pitchFamily="34" charset="0"/>
                <a:ea typeface="Tahoma" pitchFamily="34" charset="0"/>
                <a:cs typeface="Tahoma" pitchFamily="34" charset="0"/>
              </a:rPr>
              <a:t>May interfere with tumor growth</a:t>
            </a:r>
          </a:p>
          <a:p>
            <a:pPr marL="342900" indent="-342900" eaLnBrk="0" hangingPunct="0">
              <a:lnSpc>
                <a:spcPct val="90000"/>
              </a:lnSpc>
              <a:spcBef>
                <a:spcPts val="1800"/>
              </a:spcBef>
              <a:spcAft>
                <a:spcPts val="1200"/>
              </a:spcAft>
              <a:buClr>
                <a:srgbClr val="C00000"/>
              </a:buClr>
              <a:buSzPct val="100000"/>
              <a:buFont typeface="Arial" pitchFamily="34" charset="0"/>
              <a:buChar char="•"/>
              <a:defRPr/>
            </a:pPr>
            <a:r>
              <a:rPr lang="en-US" sz="2800" dirty="0">
                <a:solidFill>
                  <a:srgbClr val="000000"/>
                </a:solidFill>
                <a:latin typeface="Tw Cen MT" panose="020B0602020104020603" pitchFamily="34" charset="0"/>
                <a:ea typeface="Tahoma" pitchFamily="34" charset="0"/>
                <a:cs typeface="Tahoma" pitchFamily="34" charset="0"/>
              </a:rPr>
              <a:t>Spread</a:t>
            </a:r>
          </a:p>
          <a:p>
            <a:pPr marL="736600" lvl="1" indent="-342900" eaLnBrk="0" hangingPunct="0">
              <a:lnSpc>
                <a:spcPct val="90000"/>
              </a:lnSpc>
              <a:spcBef>
                <a:spcPct val="20000"/>
              </a:spcBef>
              <a:buClr>
                <a:srgbClr val="FF9900"/>
              </a:buClr>
              <a:buSzPct val="85000"/>
              <a:buFont typeface="Wingdings" panose="05000000000000000000" pitchFamily="2" charset="2"/>
              <a:buChar char=""/>
              <a:defRPr/>
            </a:pPr>
            <a:r>
              <a:rPr lang="en-US" sz="2400" dirty="0">
                <a:solidFill>
                  <a:srgbClr val="000000"/>
                </a:solidFill>
                <a:latin typeface="Tw Cen MT" panose="020B0602020104020603" pitchFamily="34" charset="0"/>
                <a:ea typeface="Tahoma" pitchFamily="34" charset="0"/>
                <a:cs typeface="Tahoma" pitchFamily="34" charset="0"/>
              </a:rPr>
              <a:t>May inhibit tumor spread in the body</a:t>
            </a:r>
          </a:p>
        </p:txBody>
      </p:sp>
      <p:sp>
        <p:nvSpPr>
          <p:cNvPr id="5"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29</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ctrTitle"/>
          </p:nvPr>
        </p:nvSpPr>
        <p:spPr>
          <a:xfrm>
            <a:off x="0" y="685800"/>
            <a:ext cx="9144000" cy="1828800"/>
          </a:xfrm>
          <a:ln w="38100"/>
        </p:spPr>
        <p:txBody>
          <a:bodyPr>
            <a:noAutofit/>
            <a:scene3d>
              <a:camera prst="orthographicFront"/>
              <a:lightRig rig="freezing" dir="t">
                <a:rot lat="0" lon="0" rev="5640000"/>
              </a:lightRig>
            </a:scene3d>
            <a:sp3d prstMaterial="flat">
              <a:contourClr>
                <a:schemeClr val="tx2"/>
              </a:contourClr>
            </a:sp3d>
          </a:bodyPr>
          <a:lstStyle/>
          <a:p>
            <a:pPr algn="ctr" fontAlgn="base">
              <a:spcAft>
                <a:spcPct val="0"/>
              </a:spcAft>
              <a:defRPr/>
            </a:pPr>
            <a:r>
              <a:rPr lang="en-US" sz="44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Lesson 2 </a:t>
            </a:r>
            <a:r>
              <a:rPr lang="en-US" sz="44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sz="44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36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sz="36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3600" kern="0" dirty="0" smtClean="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Goals</a:t>
            </a:r>
            <a:endParaRPr lang="en-US" sz="3600"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endParaRPr>
          </a:p>
        </p:txBody>
      </p:sp>
      <p:sp>
        <p:nvSpPr>
          <p:cNvPr id="5123" name="Rectangle 3"/>
          <p:cNvSpPr>
            <a:spLocks noGrp="1" noChangeArrowheads="1"/>
          </p:cNvSpPr>
          <p:nvPr>
            <p:ph type="subTitle" idx="1"/>
          </p:nvPr>
        </p:nvSpPr>
        <p:spPr>
          <a:xfrm>
            <a:off x="685800" y="3733800"/>
            <a:ext cx="4343400" cy="2286000"/>
          </a:xfrm>
        </p:spPr>
        <p:txBody>
          <a:bodyPr/>
          <a:lstStyle/>
          <a:p>
            <a:pPr algn="l">
              <a:lnSpc>
                <a:spcPct val="90000"/>
              </a:lnSpc>
              <a:spcBef>
                <a:spcPts val="1200"/>
              </a:spcBef>
              <a:spcAft>
                <a:spcPts val="1200"/>
              </a:spcAft>
              <a:buClr>
                <a:srgbClr val="CC3300"/>
              </a:buClr>
              <a:buSzPct val="100000"/>
            </a:pPr>
            <a:r>
              <a:rPr lang="en-US" sz="2800" dirty="0">
                <a:solidFill>
                  <a:srgbClr val="000000"/>
                </a:solidFill>
                <a:latin typeface="Tw Cen MT" panose="020B0602020104020603" pitchFamily="34" charset="0"/>
              </a:rPr>
              <a:t>To learn about the health benefits of eating </a:t>
            </a:r>
            <a:r>
              <a:rPr lang="en-US" sz="2800" dirty="0" smtClean="0">
                <a:solidFill>
                  <a:srgbClr val="000000"/>
                </a:solidFill>
                <a:latin typeface="Tw Cen MT" panose="020B0602020104020603" pitchFamily="34" charset="0"/>
              </a:rPr>
              <a:t>seafood.</a:t>
            </a:r>
          </a:p>
          <a:p>
            <a:pPr eaLnBrk="1" hangingPunct="1">
              <a:lnSpc>
                <a:spcPct val="90000"/>
              </a:lnSpc>
            </a:pPr>
            <a:endParaRPr lang="en-US" sz="4000" dirty="0" smtClean="0">
              <a:solidFill>
                <a:schemeClr val="bg2"/>
              </a:solidFill>
              <a:effectLst/>
              <a:latin typeface="Tahoma" pitchFamily="34" charset="0"/>
            </a:endParaRPr>
          </a:p>
          <a:p>
            <a:pPr algn="l" eaLnBrk="1" hangingPunct="1">
              <a:lnSpc>
                <a:spcPct val="90000"/>
              </a:lnSpc>
            </a:pPr>
            <a:endParaRPr lang="en-US" b="1" dirty="0" smtClean="0">
              <a:solidFill>
                <a:srgbClr val="000000"/>
              </a:solidFill>
              <a:effectLst/>
              <a:latin typeface="Tahoma" pitchFamily="34" charset="0"/>
            </a:endParaRPr>
          </a:p>
          <a:p>
            <a:pPr eaLnBrk="1" hangingPunct="1">
              <a:lnSpc>
                <a:spcPct val="90000"/>
              </a:lnSpc>
            </a:pPr>
            <a:endParaRPr lang="en-US" dirty="0" smtClean="0">
              <a:solidFill>
                <a:schemeClr val="bg2"/>
              </a:solidFill>
              <a:effectLst/>
              <a:latin typeface="Tahoma" pitchFamily="34" charset="0"/>
            </a:endParaRPr>
          </a:p>
        </p:txBody>
      </p:sp>
      <p:sp>
        <p:nvSpPr>
          <p:cNvPr id="5"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3</a:t>
            </a:fld>
            <a:endParaRPr lang="en-US" sz="1400" dirty="0">
              <a:solidFill>
                <a:srgbClr val="0070C0"/>
              </a:solidFill>
              <a:ea typeface="Tahoma" pitchFamily="34" charset="0"/>
              <a:cs typeface="Tahoma"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806535"/>
            <a:ext cx="2971799" cy="3845858"/>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52400" y="0"/>
            <a:ext cx="8991600" cy="2057400"/>
          </a:xfrm>
          <a:ln w="38100"/>
        </p:spPr>
        <p:txBody>
          <a:bodyPr>
            <a:no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Omega-3s in Pregnancy</a:t>
            </a:r>
            <a:br>
              <a:rPr lang="en-US" sz="4000" kern="0" dirty="0">
                <a:solidFill>
                  <a:srgbClr val="CC0000"/>
                </a:solidFill>
                <a:effectLst>
                  <a:outerShdw blurRad="38100" dist="38100" dir="2700000" algn="tl">
                    <a:srgbClr val="000000"/>
                  </a:outerShdw>
                </a:effectLst>
                <a:latin typeface="Trajan Pro" pitchFamily="18" charset="0"/>
              </a:rPr>
            </a:br>
            <a:r>
              <a:rPr lang="en-US" sz="4000" kern="0" dirty="0">
                <a:solidFill>
                  <a:srgbClr val="CC0000"/>
                </a:solidFill>
                <a:effectLst>
                  <a:outerShdw blurRad="38100" dist="38100" dir="2700000" algn="tl">
                    <a:srgbClr val="000000"/>
                  </a:outerShdw>
                </a:effectLst>
                <a:latin typeface="Trajan Pro" pitchFamily="18" charset="0"/>
              </a:rPr>
              <a:t> and Infancy</a:t>
            </a:r>
          </a:p>
        </p:txBody>
      </p:sp>
      <p:sp>
        <p:nvSpPr>
          <p:cNvPr id="22532" name="Rectangle 3"/>
          <p:cNvSpPr>
            <a:spLocks noGrp="1" noChangeArrowheads="1"/>
          </p:cNvSpPr>
          <p:nvPr>
            <p:ph idx="1"/>
          </p:nvPr>
        </p:nvSpPr>
        <p:spPr>
          <a:xfrm>
            <a:off x="381000" y="2514600"/>
            <a:ext cx="5943600" cy="3657600"/>
          </a:xfrm>
        </p:spPr>
        <p:txBody>
          <a:bodyPr>
            <a:noAutofit/>
          </a:bodyPr>
          <a:lstStyle/>
          <a:p>
            <a:pPr eaLnBrk="1" fontAlgn="base" hangingPunct="1">
              <a:lnSpc>
                <a:spcPct val="90000"/>
              </a:lnSpc>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Omega-3s and the last trimester of pregnancy</a:t>
            </a:r>
          </a:p>
          <a:p>
            <a:pPr marL="736600" lvl="1" indent="-342900" eaLnBrk="1" fontAlgn="base" hangingPunct="1">
              <a:lnSpc>
                <a:spcPct val="90000"/>
              </a:lnSpc>
              <a:spcAft>
                <a:spcPct val="0"/>
              </a:spcAft>
              <a:buClr>
                <a:srgbClr val="FF9900"/>
              </a:buClr>
              <a:buFont typeface="Wingdings" panose="05000000000000000000" pitchFamily="2" charset="2"/>
              <a:buChar char=""/>
              <a:defRPr/>
            </a:pPr>
            <a:r>
              <a:rPr lang="en-US" sz="2400" dirty="0">
                <a:solidFill>
                  <a:srgbClr val="000000"/>
                </a:solidFill>
                <a:latin typeface="Tw Cen MT" panose="020B0602020104020603" pitchFamily="34" charset="0"/>
              </a:rPr>
              <a:t>Rapid synthesis of brain tissue</a:t>
            </a:r>
          </a:p>
          <a:p>
            <a:pPr marL="736600" lvl="1" indent="-342900" eaLnBrk="1" fontAlgn="base" hangingPunct="1">
              <a:lnSpc>
                <a:spcPct val="90000"/>
              </a:lnSpc>
              <a:spcAft>
                <a:spcPct val="0"/>
              </a:spcAft>
              <a:buClr>
                <a:srgbClr val="FF9900"/>
              </a:buClr>
              <a:buFont typeface="Wingdings" panose="05000000000000000000" pitchFamily="2" charset="2"/>
              <a:buChar char=""/>
              <a:defRPr/>
            </a:pPr>
            <a:r>
              <a:rPr lang="en-US" sz="2400" dirty="0">
                <a:solidFill>
                  <a:srgbClr val="000000"/>
                </a:solidFill>
                <a:latin typeface="Tw Cen MT" panose="020B0602020104020603" pitchFamily="34" charset="0"/>
              </a:rPr>
              <a:t>Omega-3s and premature infants</a:t>
            </a:r>
          </a:p>
          <a:p>
            <a:pPr lvl="3" eaLnBrk="1" hangingPunct="1">
              <a:lnSpc>
                <a:spcPct val="90000"/>
              </a:lnSpc>
              <a:buClr>
                <a:schemeClr val="accent2"/>
              </a:buClr>
              <a:buSzPct val="70000"/>
            </a:pPr>
            <a:r>
              <a:rPr lang="en-US" sz="2400" dirty="0" smtClean="0">
                <a:solidFill>
                  <a:srgbClr val="000000"/>
                </a:solidFill>
                <a:effectLst/>
                <a:latin typeface="Tw Cen MT" panose="020B0602020104020603" pitchFamily="34" charset="0"/>
              </a:rPr>
              <a:t>Risk factor for preterm delivery and</a:t>
            </a:r>
            <a:br>
              <a:rPr lang="en-US" sz="2400" dirty="0" smtClean="0">
                <a:solidFill>
                  <a:srgbClr val="000000"/>
                </a:solidFill>
                <a:effectLst/>
                <a:latin typeface="Tw Cen MT" panose="020B0602020104020603" pitchFamily="34" charset="0"/>
              </a:rPr>
            </a:br>
            <a:r>
              <a:rPr lang="en-US" sz="2400" dirty="0" smtClean="0">
                <a:solidFill>
                  <a:srgbClr val="000000"/>
                </a:solidFill>
                <a:effectLst/>
                <a:latin typeface="Tw Cen MT" panose="020B0602020104020603" pitchFamily="34" charset="0"/>
              </a:rPr>
              <a:t>low birth weight</a:t>
            </a:r>
          </a:p>
          <a:p>
            <a:pPr fontAlgn="base">
              <a:lnSpc>
                <a:spcPct val="90000"/>
              </a:lnSpc>
              <a:spcBef>
                <a:spcPts val="18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Omega-3s and the newborn</a:t>
            </a:r>
          </a:p>
          <a:p>
            <a:pPr marL="736600" lvl="1" indent="-342900" fontAlgn="base">
              <a:lnSpc>
                <a:spcPct val="90000"/>
              </a:lnSpc>
              <a:spcAft>
                <a:spcPct val="0"/>
              </a:spcAft>
              <a:buClr>
                <a:srgbClr val="FF9900"/>
              </a:buClr>
              <a:buFont typeface="Wingdings" panose="05000000000000000000" pitchFamily="2" charset="2"/>
              <a:buChar char=""/>
              <a:defRPr/>
            </a:pPr>
            <a:r>
              <a:rPr lang="en-US" sz="2400" dirty="0">
                <a:solidFill>
                  <a:srgbClr val="000000"/>
                </a:solidFill>
                <a:latin typeface="Tw Cen MT" panose="020B0602020104020603" pitchFamily="34" charset="0"/>
              </a:rPr>
              <a:t>DHA is influenced by the mother’s diet</a:t>
            </a:r>
          </a:p>
        </p:txBody>
      </p:sp>
      <p:pic>
        <p:nvPicPr>
          <p:cNvPr id="2253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416" y="2514600"/>
            <a:ext cx="2209800" cy="3622675"/>
          </a:xfrm>
          <a:prstGeom prst="rect">
            <a:avLst/>
          </a:prstGeom>
          <a:noFill/>
          <a:ln w="9525">
            <a:noFill/>
            <a:miter lim="800000"/>
            <a:headEnd/>
            <a:tailEnd/>
          </a:ln>
          <a:effectLst>
            <a:outerShdw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7"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30</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0" y="0"/>
            <a:ext cx="9144000" cy="1600200"/>
          </a:xfrm>
          <a:ln w="38100"/>
        </p:spPr>
        <p:txBody>
          <a:bodyPr>
            <a:norm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Sodium </a:t>
            </a:r>
            <a:r>
              <a:rPr lang="en-US" sz="4000" kern="0" dirty="0" smtClean="0">
                <a:solidFill>
                  <a:srgbClr val="CC0000"/>
                </a:solidFill>
                <a:effectLst>
                  <a:outerShdw blurRad="38100" dist="38100" dir="2700000" algn="tl">
                    <a:srgbClr val="000000"/>
                  </a:outerShdw>
                </a:effectLst>
                <a:latin typeface="Trajan Pro" pitchFamily="18" charset="0"/>
              </a:rPr>
              <a:t>Content</a:t>
            </a:r>
            <a:endParaRPr lang="en-US" sz="4000" kern="0" dirty="0">
              <a:solidFill>
                <a:srgbClr val="CC0000"/>
              </a:solidFill>
              <a:effectLst>
                <a:outerShdw blurRad="38100" dist="38100" dir="2700000" algn="tl">
                  <a:srgbClr val="000000"/>
                </a:outerShdw>
              </a:effectLst>
              <a:latin typeface="Trajan Pro" pitchFamily="18" charset="0"/>
            </a:endParaRPr>
          </a:p>
        </p:txBody>
      </p:sp>
      <p:sp>
        <p:nvSpPr>
          <p:cNvPr id="250883" name="Rectangle 3"/>
          <p:cNvSpPr>
            <a:spLocks noGrp="1" noChangeArrowheads="1"/>
          </p:cNvSpPr>
          <p:nvPr>
            <p:ph idx="1"/>
          </p:nvPr>
        </p:nvSpPr>
        <p:spPr>
          <a:xfrm>
            <a:off x="5181600" y="2482002"/>
            <a:ext cx="3947932" cy="3537798"/>
          </a:xfrm>
        </p:spPr>
        <p:txBody>
          <a:bodyPr>
            <a:noAutofit/>
          </a:bodyPr>
          <a:lstStyle/>
          <a:p>
            <a:pPr eaLnBrk="1" fontAlgn="base" hangingPunct="1">
              <a:lnSpc>
                <a:spcPct val="90000"/>
              </a:lnSpc>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Fish low in sodium</a:t>
            </a:r>
          </a:p>
          <a:p>
            <a:pPr eaLnBrk="1" fontAlgn="base" hangingPunct="1">
              <a:lnSpc>
                <a:spcPct val="90000"/>
              </a:lnSpc>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Fewer than 110 milligrams </a:t>
            </a:r>
            <a:r>
              <a:rPr lang="en-US" sz="2800" dirty="0" smtClean="0">
                <a:solidFill>
                  <a:srgbClr val="000000"/>
                </a:solidFill>
                <a:latin typeface="Tw Cen MT" panose="020B0602020104020603" pitchFamily="34" charset="0"/>
              </a:rPr>
              <a:t>per </a:t>
            </a:r>
            <a:br>
              <a:rPr lang="en-US" sz="2800" dirty="0" smtClean="0">
                <a:solidFill>
                  <a:srgbClr val="000000"/>
                </a:solidFill>
                <a:latin typeface="Tw Cen MT" panose="020B0602020104020603" pitchFamily="34" charset="0"/>
              </a:rPr>
            </a:br>
            <a:r>
              <a:rPr lang="en-US" sz="2800" dirty="0" smtClean="0">
                <a:solidFill>
                  <a:srgbClr val="000000"/>
                </a:solidFill>
                <a:latin typeface="Tw Cen MT" panose="020B0602020104020603" pitchFamily="34" charset="0"/>
              </a:rPr>
              <a:t>3-ounce </a:t>
            </a:r>
            <a:r>
              <a:rPr lang="en-US" sz="2800" dirty="0">
                <a:solidFill>
                  <a:srgbClr val="000000"/>
                </a:solidFill>
                <a:latin typeface="Tw Cen MT" panose="020B0602020104020603" pitchFamily="34" charset="0"/>
              </a:rPr>
              <a:t>cooked portion</a:t>
            </a:r>
          </a:p>
          <a:p>
            <a:pPr eaLnBrk="1" fontAlgn="base" hangingPunct="1">
              <a:lnSpc>
                <a:spcPct val="90000"/>
              </a:lnSpc>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Shellfish usually contain more sodium</a:t>
            </a:r>
          </a:p>
        </p:txBody>
      </p:sp>
      <p:sp>
        <p:nvSpPr>
          <p:cNvPr id="9"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31</a:t>
            </a:fld>
            <a:endParaRPr lang="en-US" sz="1400" dirty="0">
              <a:solidFill>
                <a:srgbClr val="0070C0"/>
              </a:solidFill>
              <a:ea typeface="Tahoma" pitchFamily="34" charset="0"/>
              <a:cs typeface="Tahoma"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753" t="9566" r="1169" b="20616"/>
          <a:stretch/>
        </p:blipFill>
        <p:spPr>
          <a:xfrm>
            <a:off x="304800" y="2667000"/>
            <a:ext cx="4769921" cy="2401780"/>
          </a:xfrm>
          <a:prstGeom prst="rect">
            <a:avLst/>
          </a:prstGeom>
        </p:spPr>
      </p:pic>
      <p:sp>
        <p:nvSpPr>
          <p:cNvPr id="4" name="TextBox 3"/>
          <p:cNvSpPr txBox="1"/>
          <p:nvPr/>
        </p:nvSpPr>
        <p:spPr>
          <a:xfrm>
            <a:off x="304800" y="5060389"/>
            <a:ext cx="1905000" cy="200055"/>
          </a:xfrm>
          <a:prstGeom prst="rect">
            <a:avLst/>
          </a:prstGeom>
          <a:noFill/>
        </p:spPr>
        <p:txBody>
          <a:bodyPr wrap="square" rtlCol="0">
            <a:spAutoFit/>
          </a:bodyPr>
          <a:lstStyle/>
          <a:p>
            <a:r>
              <a:rPr lang="en-US" sz="700" i="1" dirty="0" smtClean="0">
                <a:solidFill>
                  <a:schemeClr val="bg1">
                    <a:lumMod val="50000"/>
                  </a:schemeClr>
                </a:solidFill>
                <a:hlinkClick r:id="rId4"/>
              </a:rPr>
              <a:t>“Grilled Trout at Avo” by Ralph Daily</a:t>
            </a:r>
            <a:endParaRPr lang="en-US" sz="700"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0" y="0"/>
            <a:ext cx="9143999" cy="1600199"/>
          </a:xfrm>
          <a:ln w="38100"/>
        </p:spPr>
        <p:txBody>
          <a:bodyPr>
            <a:norm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Vitamin </a:t>
            </a:r>
            <a:r>
              <a:rPr lang="en-US" sz="4000" kern="0" dirty="0" smtClean="0">
                <a:solidFill>
                  <a:srgbClr val="CC0000"/>
                </a:solidFill>
                <a:effectLst>
                  <a:outerShdw blurRad="38100" dist="38100" dir="2700000" algn="tl">
                    <a:srgbClr val="000000"/>
                  </a:outerShdw>
                </a:effectLst>
                <a:latin typeface="Trajan Pro" pitchFamily="18" charset="0"/>
              </a:rPr>
              <a:t>Content</a:t>
            </a:r>
            <a:endParaRPr lang="en-US" sz="4000" kern="0" dirty="0">
              <a:solidFill>
                <a:srgbClr val="CC0000"/>
              </a:solidFill>
              <a:effectLst>
                <a:outerShdw blurRad="38100" dist="38100" dir="2700000" algn="tl">
                  <a:srgbClr val="000000"/>
                </a:outerShdw>
              </a:effectLst>
              <a:latin typeface="Trajan Pro" pitchFamily="18" charset="0"/>
            </a:endParaRPr>
          </a:p>
        </p:txBody>
      </p:sp>
      <p:sp>
        <p:nvSpPr>
          <p:cNvPr id="254979" name="Rectangle 3"/>
          <p:cNvSpPr>
            <a:spLocks noGrp="1" noChangeArrowheads="1"/>
          </p:cNvSpPr>
          <p:nvPr>
            <p:ph idx="1"/>
          </p:nvPr>
        </p:nvSpPr>
        <p:spPr>
          <a:xfrm>
            <a:off x="457200" y="2717750"/>
            <a:ext cx="3962400" cy="2338387"/>
          </a:xfrm>
        </p:spPr>
        <p:txBody>
          <a:bodyPr>
            <a:noAutofit/>
          </a:bodyPr>
          <a:lstStyle/>
          <a:p>
            <a:pPr fontAlgn="base">
              <a:spcBef>
                <a:spcPts val="18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Source of B complex vitamins</a:t>
            </a:r>
          </a:p>
          <a:p>
            <a:pPr marL="736600" lvl="1" indent="-342900" fontAlgn="base">
              <a:lnSpc>
                <a:spcPct val="90000"/>
              </a:lnSpc>
              <a:spcAft>
                <a:spcPct val="0"/>
              </a:spcAft>
              <a:buClr>
                <a:srgbClr val="FF9900"/>
              </a:buClr>
              <a:buFont typeface="Wingdings" panose="05000000000000000000" pitchFamily="2" charset="2"/>
              <a:buChar char=""/>
              <a:defRPr/>
            </a:pPr>
            <a:r>
              <a:rPr lang="en-US" sz="2400" dirty="0">
                <a:solidFill>
                  <a:srgbClr val="000000"/>
                </a:solidFill>
                <a:latin typeface="Tw Cen MT" panose="020B0602020104020603" pitchFamily="34" charset="0"/>
              </a:rPr>
              <a:t>Niacin, B12 and B6, thiamin</a:t>
            </a:r>
          </a:p>
          <a:p>
            <a:pPr fontAlgn="base">
              <a:spcBef>
                <a:spcPts val="18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Vitamin D in fattier </a:t>
            </a:r>
            <a:r>
              <a:rPr lang="en-US" sz="2800" dirty="0" smtClean="0">
                <a:solidFill>
                  <a:srgbClr val="000000"/>
                </a:solidFill>
                <a:latin typeface="Tw Cen MT" panose="020B0602020104020603" pitchFamily="34" charset="0"/>
              </a:rPr>
              <a:t>fish</a:t>
            </a:r>
            <a:endParaRPr lang="en-US" sz="2800" dirty="0">
              <a:solidFill>
                <a:srgbClr val="000000"/>
              </a:solidFill>
              <a:latin typeface="Tw Cen MT" panose="020B0602020104020603" pitchFamily="34" charset="0"/>
            </a:endParaRPr>
          </a:p>
        </p:txBody>
      </p:sp>
      <p:sp>
        <p:nvSpPr>
          <p:cNvPr id="7"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32</a:t>
            </a:fld>
            <a:endParaRPr lang="en-US" sz="1400" dirty="0">
              <a:solidFill>
                <a:srgbClr val="0070C0"/>
              </a:solidFill>
              <a:ea typeface="Tahoma" pitchFamily="34" charset="0"/>
              <a:cs typeface="Tahoma"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1570" y="2743200"/>
            <a:ext cx="3726566" cy="2478312"/>
          </a:xfrm>
          <a:prstGeom prst="rect">
            <a:avLst/>
          </a:prstGeom>
        </p:spPr>
      </p:pic>
      <p:sp>
        <p:nvSpPr>
          <p:cNvPr id="9" name="TextBox 8"/>
          <p:cNvSpPr txBox="1"/>
          <p:nvPr/>
        </p:nvSpPr>
        <p:spPr>
          <a:xfrm>
            <a:off x="6423136" y="5221512"/>
            <a:ext cx="1905000" cy="200055"/>
          </a:xfrm>
          <a:prstGeom prst="rect">
            <a:avLst/>
          </a:prstGeom>
          <a:noFill/>
        </p:spPr>
        <p:txBody>
          <a:bodyPr wrap="square" rtlCol="0">
            <a:spAutoFit/>
          </a:bodyPr>
          <a:lstStyle/>
          <a:p>
            <a:pPr algn="r"/>
            <a:r>
              <a:rPr lang="en-US" sz="700" i="1" dirty="0" smtClean="0">
                <a:solidFill>
                  <a:schemeClr val="bg1">
                    <a:lumMod val="50000"/>
                  </a:schemeClr>
                </a:solidFill>
                <a:hlinkClick r:id="rId4"/>
              </a:rPr>
              <a:t>“Clam Chowder” by Jen</a:t>
            </a:r>
            <a:endParaRPr lang="en-US" sz="700"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0" y="0"/>
            <a:ext cx="9144000" cy="1600200"/>
          </a:xfrm>
          <a:ln w="28575"/>
        </p:spPr>
        <p:txBody>
          <a:bodyPr>
            <a:normAutofit/>
          </a:bodyPr>
          <a:lstStyle/>
          <a:p>
            <a:pPr algn="ctr" fontAlgn="base">
              <a:spcAft>
                <a:spcPct val="0"/>
              </a:spcAft>
              <a:defRPr/>
            </a:pPr>
            <a:r>
              <a:rPr lang="en-US" sz="4000" kern="0" dirty="0" smtClean="0">
                <a:solidFill>
                  <a:srgbClr val="CC0000"/>
                </a:solidFill>
                <a:effectLst>
                  <a:outerShdw blurRad="38100" dist="38100" dir="2700000" algn="tl">
                    <a:srgbClr val="000000"/>
                  </a:outerShdw>
                </a:effectLst>
                <a:latin typeface="Trajan Pro" pitchFamily="18" charset="0"/>
              </a:rPr>
              <a:t>Minerals</a:t>
            </a:r>
            <a:endParaRPr lang="en-US" sz="4000" kern="0" dirty="0">
              <a:solidFill>
                <a:srgbClr val="CC0000"/>
              </a:solidFill>
              <a:effectLst>
                <a:outerShdw blurRad="38100" dist="38100" dir="2700000" algn="tl">
                  <a:srgbClr val="000000"/>
                </a:outerShdw>
              </a:effectLst>
              <a:latin typeface="Trajan Pro" pitchFamily="18" charset="0"/>
            </a:endParaRPr>
          </a:p>
        </p:txBody>
      </p:sp>
      <p:sp>
        <p:nvSpPr>
          <p:cNvPr id="37892" name="Rectangle 3"/>
          <p:cNvSpPr>
            <a:spLocks noGrp="1" noChangeArrowheads="1"/>
          </p:cNvSpPr>
          <p:nvPr>
            <p:ph idx="1"/>
          </p:nvPr>
        </p:nvSpPr>
        <p:spPr>
          <a:xfrm>
            <a:off x="4074226" y="2819400"/>
            <a:ext cx="4191000" cy="2554515"/>
          </a:xfrm>
        </p:spPr>
        <p:txBody>
          <a:bodyPr numCol="2">
            <a:noAutofit/>
          </a:bodyPr>
          <a:lstStyle/>
          <a:p>
            <a:pPr fontAlgn="base">
              <a:lnSpc>
                <a:spcPct val="90000"/>
              </a:lnSpc>
              <a:spcBef>
                <a:spcPts val="600"/>
              </a:spcBef>
              <a:spcAft>
                <a:spcPts val="6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Calcium</a:t>
            </a:r>
          </a:p>
          <a:p>
            <a:pPr fontAlgn="base">
              <a:lnSpc>
                <a:spcPct val="90000"/>
              </a:lnSpc>
              <a:spcBef>
                <a:spcPts val="600"/>
              </a:spcBef>
              <a:spcAft>
                <a:spcPts val="6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Iron</a:t>
            </a:r>
          </a:p>
          <a:p>
            <a:pPr fontAlgn="base">
              <a:lnSpc>
                <a:spcPct val="90000"/>
              </a:lnSpc>
              <a:spcBef>
                <a:spcPts val="600"/>
              </a:spcBef>
              <a:spcAft>
                <a:spcPts val="6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Zinc</a:t>
            </a:r>
          </a:p>
          <a:p>
            <a:pPr fontAlgn="base">
              <a:lnSpc>
                <a:spcPct val="90000"/>
              </a:lnSpc>
              <a:spcBef>
                <a:spcPts val="600"/>
              </a:spcBef>
              <a:spcAft>
                <a:spcPts val="6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Copper</a:t>
            </a:r>
          </a:p>
          <a:p>
            <a:pPr fontAlgn="base">
              <a:lnSpc>
                <a:spcPct val="90000"/>
              </a:lnSpc>
              <a:spcBef>
                <a:spcPts val="600"/>
              </a:spcBef>
              <a:spcAft>
                <a:spcPts val="6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Potassium</a:t>
            </a:r>
          </a:p>
          <a:p>
            <a:pPr fontAlgn="base">
              <a:lnSpc>
                <a:spcPct val="90000"/>
              </a:lnSpc>
              <a:spcBef>
                <a:spcPts val="600"/>
              </a:spcBef>
              <a:spcAft>
                <a:spcPts val="6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Iodine</a:t>
            </a:r>
          </a:p>
          <a:p>
            <a:pPr fontAlgn="base">
              <a:lnSpc>
                <a:spcPct val="90000"/>
              </a:lnSpc>
              <a:spcBef>
                <a:spcPts val="600"/>
              </a:spcBef>
              <a:spcAft>
                <a:spcPts val="6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Phosphorus</a:t>
            </a:r>
          </a:p>
          <a:p>
            <a:pPr fontAlgn="base">
              <a:lnSpc>
                <a:spcPct val="90000"/>
              </a:lnSpc>
              <a:spcBef>
                <a:spcPts val="600"/>
              </a:spcBef>
              <a:spcAft>
                <a:spcPts val="6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Selenium</a:t>
            </a:r>
          </a:p>
          <a:p>
            <a:pPr fontAlgn="base">
              <a:lnSpc>
                <a:spcPct val="90000"/>
              </a:lnSpc>
              <a:spcBef>
                <a:spcPts val="600"/>
              </a:spcBef>
              <a:spcAft>
                <a:spcPts val="6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Magnesium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133600"/>
            <a:ext cx="3124200" cy="4165600"/>
          </a:xfrm>
          <a:prstGeom prst="rect">
            <a:avLst/>
          </a:prstGeom>
        </p:spPr>
      </p:pic>
      <p:sp>
        <p:nvSpPr>
          <p:cNvPr id="7" name="TextBox 6"/>
          <p:cNvSpPr txBox="1"/>
          <p:nvPr/>
        </p:nvSpPr>
        <p:spPr>
          <a:xfrm>
            <a:off x="533400" y="6285889"/>
            <a:ext cx="1295400" cy="184666"/>
          </a:xfrm>
          <a:prstGeom prst="rect">
            <a:avLst/>
          </a:prstGeom>
          <a:noFill/>
        </p:spPr>
        <p:txBody>
          <a:bodyPr wrap="square" rtlCol="0">
            <a:spAutoFit/>
          </a:bodyPr>
          <a:lstStyle/>
          <a:p>
            <a:r>
              <a:rPr lang="en-US" sz="600" i="1" dirty="0" smtClean="0">
                <a:solidFill>
                  <a:schemeClr val="bg1">
                    <a:lumMod val="65000"/>
                  </a:schemeClr>
                </a:solidFill>
                <a:hlinkClick r:id="rId4"/>
              </a:rPr>
              <a:t>“Fish Steaks” by Jill Siegrist</a:t>
            </a:r>
            <a:endParaRPr lang="en-US" sz="600" i="1" dirty="0">
              <a:solidFill>
                <a:schemeClr val="bg1">
                  <a:lumMod val="65000"/>
                </a:schemeClr>
              </a:solidFill>
            </a:endParaRPr>
          </a:p>
        </p:txBody>
      </p:sp>
      <p:sp>
        <p:nvSpPr>
          <p:cNvPr id="8"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33</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1" y="0"/>
            <a:ext cx="9144000" cy="1600200"/>
          </a:xfrm>
          <a:ln w="38100"/>
        </p:spPr>
        <p:txBody>
          <a:bodyPr>
            <a:normAutofit/>
          </a:bodyPr>
          <a:lstStyle/>
          <a:p>
            <a:pPr algn="ctr" fontAlgn="base">
              <a:spcAft>
                <a:spcPct val="0"/>
              </a:spcAft>
              <a:defRPr/>
            </a:pPr>
            <a:r>
              <a:rPr lang="en-US" sz="3800" kern="0" dirty="0">
                <a:solidFill>
                  <a:srgbClr val="CC0000"/>
                </a:solidFill>
                <a:effectLst>
                  <a:outerShdw blurRad="38100" dist="38100" dir="2700000" algn="tl">
                    <a:srgbClr val="000000"/>
                  </a:outerShdw>
                </a:effectLst>
                <a:latin typeface="Trajan Pro" pitchFamily="18" charset="0"/>
              </a:rPr>
              <a:t>Fish or Fish Oil Supplements?</a:t>
            </a:r>
          </a:p>
        </p:txBody>
      </p:sp>
      <p:sp>
        <p:nvSpPr>
          <p:cNvPr id="38916" name="Rectangle 3"/>
          <p:cNvSpPr>
            <a:spLocks noGrp="1" noChangeArrowheads="1"/>
          </p:cNvSpPr>
          <p:nvPr>
            <p:ph idx="1"/>
          </p:nvPr>
        </p:nvSpPr>
        <p:spPr>
          <a:xfrm>
            <a:off x="381000" y="2590800"/>
            <a:ext cx="5943600" cy="3581400"/>
          </a:xfrm>
        </p:spPr>
        <p:txBody>
          <a:bodyPr>
            <a:normAutofit/>
          </a:bodyPr>
          <a:lstStyle/>
          <a:p>
            <a:pPr fontAlgn="base">
              <a:lnSpc>
                <a:spcPct val="90000"/>
              </a:lnSpc>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Seafood preferred to fish oil supplements</a:t>
            </a:r>
          </a:p>
          <a:p>
            <a:pPr fontAlgn="base">
              <a:lnSpc>
                <a:spcPct val="90000"/>
              </a:lnSpc>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Raise concerns for people with diabetes</a:t>
            </a:r>
          </a:p>
          <a:p>
            <a:pPr marL="736600" lvl="1" indent="-342900" fontAlgn="base">
              <a:lnSpc>
                <a:spcPct val="90000"/>
              </a:lnSpc>
              <a:spcAft>
                <a:spcPct val="0"/>
              </a:spcAft>
              <a:buClr>
                <a:srgbClr val="FF9900"/>
              </a:buClr>
              <a:buFont typeface="Wingdings" panose="05000000000000000000" pitchFamily="2" charset="2"/>
              <a:buChar char=""/>
              <a:defRPr/>
            </a:pPr>
            <a:r>
              <a:rPr lang="en-US" sz="2400" dirty="0">
                <a:solidFill>
                  <a:srgbClr val="000000"/>
                </a:solidFill>
                <a:latin typeface="Tw Cen MT" panose="020B0602020104020603" pitchFamily="34" charset="0"/>
              </a:rPr>
              <a:t>Bleeding disorders</a:t>
            </a:r>
          </a:p>
          <a:p>
            <a:pPr marL="736600" lvl="1" indent="-342900" fontAlgn="base">
              <a:lnSpc>
                <a:spcPct val="90000"/>
              </a:lnSpc>
              <a:spcAft>
                <a:spcPct val="0"/>
              </a:spcAft>
              <a:buClr>
                <a:srgbClr val="FF9900"/>
              </a:buClr>
              <a:buFont typeface="Wingdings" panose="05000000000000000000" pitchFamily="2" charset="2"/>
              <a:buChar char=""/>
              <a:defRPr/>
            </a:pPr>
            <a:r>
              <a:rPr lang="en-US" sz="2400" dirty="0">
                <a:solidFill>
                  <a:srgbClr val="000000"/>
                </a:solidFill>
                <a:latin typeface="Tw Cen MT" panose="020B0602020104020603" pitchFamily="34" charset="0"/>
              </a:rPr>
              <a:t>Cancer treatments</a:t>
            </a:r>
          </a:p>
          <a:p>
            <a:pPr fontAlgn="base">
              <a:lnSpc>
                <a:spcPct val="90000"/>
              </a:lnSpc>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Always consult your physician</a:t>
            </a:r>
          </a:p>
        </p:txBody>
      </p:sp>
      <p:sp>
        <p:nvSpPr>
          <p:cNvPr id="7" name="TextBox 6"/>
          <p:cNvSpPr txBox="1"/>
          <p:nvPr/>
        </p:nvSpPr>
        <p:spPr>
          <a:xfrm>
            <a:off x="7142852" y="4953000"/>
            <a:ext cx="1640774" cy="184666"/>
          </a:xfrm>
          <a:prstGeom prst="rect">
            <a:avLst/>
          </a:prstGeom>
          <a:noFill/>
        </p:spPr>
        <p:txBody>
          <a:bodyPr wrap="square" rtlCol="0">
            <a:spAutoFit/>
          </a:bodyPr>
          <a:lstStyle/>
          <a:p>
            <a:pPr algn="r"/>
            <a:r>
              <a:rPr lang="en-US" sz="600" i="1" dirty="0" smtClean="0">
                <a:solidFill>
                  <a:schemeClr val="bg1">
                    <a:lumMod val="65000"/>
                  </a:schemeClr>
                </a:solidFill>
                <a:hlinkClick r:id="rId3"/>
              </a:rPr>
              <a:t>“Fish Oil Supplements” by Hit Thatswitch</a:t>
            </a:r>
            <a:endParaRPr lang="en-US" sz="600" i="1" dirty="0">
              <a:solidFill>
                <a:schemeClr val="bg1">
                  <a:lumMod val="65000"/>
                </a:schemeClr>
              </a:solidFill>
            </a:endParaRPr>
          </a:p>
        </p:txBody>
      </p:sp>
      <p:sp>
        <p:nvSpPr>
          <p:cNvPr id="8"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34</a:t>
            </a:fld>
            <a:endParaRPr lang="en-US" sz="1400" dirty="0">
              <a:solidFill>
                <a:srgbClr val="0070C0"/>
              </a:solidFill>
              <a:ea typeface="Tahoma" pitchFamily="34" charset="0"/>
              <a:cs typeface="Tahoma"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3527" y="2743200"/>
            <a:ext cx="3438959" cy="22098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9144000" cy="2057400"/>
          </a:xfrm>
          <a:ln w="38100"/>
        </p:spPr>
        <p:txBody>
          <a:bodyPr>
            <a:no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The Dietary Guidelines</a:t>
            </a:r>
            <a:br>
              <a:rPr lang="en-US" sz="4000" kern="0" dirty="0">
                <a:solidFill>
                  <a:srgbClr val="CC0000"/>
                </a:solidFill>
                <a:effectLst>
                  <a:outerShdw blurRad="38100" dist="38100" dir="2700000" algn="tl">
                    <a:srgbClr val="000000"/>
                  </a:outerShdw>
                </a:effectLst>
                <a:latin typeface="Trajan Pro" pitchFamily="18" charset="0"/>
              </a:rPr>
            </a:br>
            <a:r>
              <a:rPr lang="en-US" sz="4000" kern="0" dirty="0">
                <a:solidFill>
                  <a:srgbClr val="CC0000"/>
                </a:solidFill>
                <a:effectLst>
                  <a:outerShdw blurRad="38100" dist="38100" dir="2700000" algn="tl">
                    <a:srgbClr val="000000"/>
                  </a:outerShdw>
                </a:effectLst>
                <a:latin typeface="Trajan Pro" pitchFamily="18" charset="0"/>
              </a:rPr>
              <a:t>for Americans 2010…</a:t>
            </a:r>
          </a:p>
        </p:txBody>
      </p:sp>
      <p:sp>
        <p:nvSpPr>
          <p:cNvPr id="39940" name="Rectangle 3"/>
          <p:cNvSpPr>
            <a:spLocks noGrp="1" noChangeArrowheads="1"/>
          </p:cNvSpPr>
          <p:nvPr>
            <p:ph idx="1"/>
          </p:nvPr>
        </p:nvSpPr>
        <p:spPr>
          <a:xfrm>
            <a:off x="304800" y="2895600"/>
            <a:ext cx="4191000" cy="2973387"/>
          </a:xfrm>
        </p:spPr>
        <p:txBody>
          <a:bodyPr>
            <a:noAutofit/>
          </a:bodyPr>
          <a:lstStyle/>
          <a:p>
            <a:pPr fontAlgn="base">
              <a:lnSpc>
                <a:spcPct val="90000"/>
              </a:lnSpc>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Includes a new quantitative recommendation for seafood intake</a:t>
            </a:r>
          </a:p>
          <a:p>
            <a:pPr fontAlgn="base">
              <a:lnSpc>
                <a:spcPct val="90000"/>
              </a:lnSpc>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Intake of two servings per week</a:t>
            </a:r>
          </a:p>
          <a:p>
            <a:pPr eaLnBrk="1" hangingPunct="1">
              <a:buClr>
                <a:srgbClr val="C00000"/>
              </a:buClr>
              <a:buFontTx/>
              <a:buNone/>
            </a:pPr>
            <a:r>
              <a:rPr lang="en-US" sz="3600" dirty="0" smtClean="0">
                <a:solidFill>
                  <a:srgbClr val="000000"/>
                </a:solidFill>
                <a:effectLst/>
                <a:latin typeface="Tahoma" pitchFamily="34" charset="0"/>
              </a:rPr>
              <a:t>	</a:t>
            </a:r>
          </a:p>
        </p:txBody>
      </p:sp>
      <p:sp>
        <p:nvSpPr>
          <p:cNvPr id="7"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35</a:t>
            </a:fld>
            <a:endParaRPr lang="en-US" sz="1400" dirty="0">
              <a:solidFill>
                <a:srgbClr val="0070C0"/>
              </a:solidFill>
              <a:ea typeface="Tahoma" pitchFamily="34" charset="0"/>
              <a:cs typeface="Tahom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149" y="2940995"/>
            <a:ext cx="4016713" cy="2677809"/>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Summary</a:t>
            </a:r>
          </a:p>
        </p:txBody>
      </p:sp>
      <p:sp>
        <p:nvSpPr>
          <p:cNvPr id="40963" name="Content Placeholder 2"/>
          <p:cNvSpPr>
            <a:spLocks noGrp="1"/>
          </p:cNvSpPr>
          <p:nvPr>
            <p:ph idx="1"/>
          </p:nvPr>
        </p:nvSpPr>
        <p:spPr>
          <a:xfrm>
            <a:off x="457200" y="2514600"/>
            <a:ext cx="8229600" cy="3200400"/>
          </a:xfrm>
        </p:spPr>
        <p:txBody>
          <a:bodyPr>
            <a:normAutofit/>
          </a:bodyPr>
          <a:lstStyle/>
          <a:p>
            <a:pPr fontAlgn="base">
              <a:lnSpc>
                <a:spcPct val="90000"/>
              </a:lnSpc>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The 2010 Dietary Guidelines for Americans recommends all adults eat fish twice a week</a:t>
            </a:r>
          </a:p>
          <a:p>
            <a:pPr fontAlgn="base">
              <a:lnSpc>
                <a:spcPct val="90000"/>
              </a:lnSpc>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Most fish and shellfish contain under 100 mg of cholesterol per 3-ounce serving</a:t>
            </a:r>
          </a:p>
          <a:p>
            <a:pPr fontAlgn="base">
              <a:lnSpc>
                <a:spcPct val="90000"/>
              </a:lnSpc>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Seafood is considered the best dietary source of omega-3 fatty acids</a:t>
            </a:r>
          </a:p>
        </p:txBody>
      </p:sp>
      <p:sp>
        <p:nvSpPr>
          <p:cNvPr id="5"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36</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Summary</a:t>
            </a:r>
          </a:p>
        </p:txBody>
      </p:sp>
      <p:sp>
        <p:nvSpPr>
          <p:cNvPr id="3" name="Content Placeholder 2"/>
          <p:cNvSpPr>
            <a:spLocks noGrp="1"/>
          </p:cNvSpPr>
          <p:nvPr>
            <p:ph idx="1"/>
          </p:nvPr>
        </p:nvSpPr>
        <p:spPr>
          <a:xfrm>
            <a:off x="457200" y="2514600"/>
            <a:ext cx="8229600" cy="3810000"/>
          </a:xfrm>
        </p:spPr>
        <p:txBody>
          <a:bodyPr>
            <a:normAutofit/>
          </a:bodyPr>
          <a:lstStyle/>
          <a:p>
            <a:pPr fontAlgn="base">
              <a:lnSpc>
                <a:spcPct val="90000"/>
              </a:lnSpc>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Many species of seafood contain fewer than 3 grams of fat per serving</a:t>
            </a:r>
          </a:p>
          <a:p>
            <a:pPr fontAlgn="base">
              <a:lnSpc>
                <a:spcPct val="90000"/>
              </a:lnSpc>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Seafood is low in sodium</a:t>
            </a:r>
          </a:p>
          <a:p>
            <a:pPr fontAlgn="base">
              <a:lnSpc>
                <a:spcPct val="90000"/>
              </a:lnSpc>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Fish is a good source of vitamins B6 and B12</a:t>
            </a:r>
          </a:p>
          <a:p>
            <a:pPr fontAlgn="base">
              <a:lnSpc>
                <a:spcPct val="90000"/>
              </a:lnSpc>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Seafood is an excellent source of minerals</a:t>
            </a:r>
          </a:p>
          <a:p>
            <a:pPr fontAlgn="base">
              <a:lnSpc>
                <a:spcPct val="90000"/>
              </a:lnSpc>
              <a:spcBef>
                <a:spcPts val="1200"/>
              </a:spcBef>
              <a:spcAft>
                <a:spcPts val="1200"/>
              </a:spcAft>
              <a:buClr>
                <a:srgbClr val="CC3300"/>
              </a:buClr>
              <a:buSzPct val="100000"/>
              <a:buFont typeface="Arial" pitchFamily="34" charset="0"/>
              <a:buChar char="•"/>
              <a:defRPr/>
            </a:pPr>
            <a:endParaRPr lang="en-US" dirty="0">
              <a:solidFill>
                <a:srgbClr val="000000"/>
              </a:solidFill>
              <a:latin typeface="Tahoma" charset="0"/>
            </a:endParaRPr>
          </a:p>
        </p:txBody>
      </p:sp>
      <p:sp>
        <p:nvSpPr>
          <p:cNvPr id="5"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37</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0" y="0"/>
            <a:ext cx="9144000" cy="2057400"/>
          </a:xfrm>
          <a:ln w="38100"/>
        </p:spPr>
        <p:txBody>
          <a:bodyPr>
            <a:no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Why Aren’t You </a:t>
            </a:r>
            <a:br>
              <a:rPr lang="en-US" sz="4000" kern="0" dirty="0">
                <a:solidFill>
                  <a:srgbClr val="CC0000"/>
                </a:solidFill>
                <a:effectLst>
                  <a:outerShdw blurRad="38100" dist="38100" dir="2700000" algn="tl">
                    <a:srgbClr val="000000"/>
                  </a:outerShdw>
                </a:effectLst>
                <a:latin typeface="Trajan Pro" pitchFamily="18" charset="0"/>
              </a:rPr>
            </a:br>
            <a:r>
              <a:rPr lang="en-US" sz="4000" kern="0" dirty="0">
                <a:solidFill>
                  <a:srgbClr val="CC0000"/>
                </a:solidFill>
                <a:effectLst>
                  <a:outerShdw blurRad="38100" dist="38100" dir="2700000" algn="tl">
                    <a:srgbClr val="000000"/>
                  </a:outerShdw>
                </a:effectLst>
                <a:latin typeface="Trajan Pro" pitchFamily="18" charset="0"/>
              </a:rPr>
              <a:t>Eating Fish?</a:t>
            </a:r>
          </a:p>
        </p:txBody>
      </p:sp>
      <p:sp>
        <p:nvSpPr>
          <p:cNvPr id="43012" name="Rectangle 3"/>
          <p:cNvSpPr>
            <a:spLocks noGrp="1" noChangeArrowheads="1"/>
          </p:cNvSpPr>
          <p:nvPr>
            <p:ph idx="1"/>
          </p:nvPr>
        </p:nvSpPr>
        <p:spPr>
          <a:xfrm>
            <a:off x="4724400" y="2895600"/>
            <a:ext cx="4038600" cy="2869408"/>
          </a:xfrm>
        </p:spPr>
        <p:txBody>
          <a:bodyPr>
            <a:noAutofit/>
          </a:bodyPr>
          <a:lstStyle/>
          <a:p>
            <a:pPr marL="0" indent="0" fontAlgn="base">
              <a:lnSpc>
                <a:spcPct val="90000"/>
              </a:lnSpc>
              <a:spcBef>
                <a:spcPts val="1200"/>
              </a:spcBef>
              <a:spcAft>
                <a:spcPts val="1200"/>
              </a:spcAft>
              <a:buClr>
                <a:srgbClr val="CC3300"/>
              </a:buClr>
              <a:buSzPct val="100000"/>
              <a:buNone/>
              <a:defRPr/>
            </a:pPr>
            <a:r>
              <a:rPr lang="en-US" sz="2800" dirty="0" smtClean="0">
                <a:solidFill>
                  <a:srgbClr val="000000"/>
                </a:solidFill>
                <a:latin typeface="Tw Cen MT" panose="020B0602020104020603" pitchFamily="34" charset="0"/>
              </a:rPr>
              <a:t>Moderate </a:t>
            </a:r>
            <a:r>
              <a:rPr lang="en-US" sz="2800" dirty="0">
                <a:solidFill>
                  <a:srgbClr val="000000"/>
                </a:solidFill>
                <a:latin typeface="Tw Cen MT" panose="020B0602020104020603" pitchFamily="34" charset="0"/>
              </a:rPr>
              <a:t>evidence shows that the health benefits from consuming a variety of seafood in the amounts recommended outweigh the health risks associated with </a:t>
            </a:r>
            <a:r>
              <a:rPr lang="en-US" sz="2800" dirty="0" smtClean="0">
                <a:solidFill>
                  <a:srgbClr val="000000"/>
                </a:solidFill>
                <a:latin typeface="Tw Cen MT" panose="020B0602020104020603" pitchFamily="34" charset="0"/>
              </a:rPr>
              <a:t>methyl mercury</a:t>
            </a:r>
            <a:endParaRPr lang="en-US" sz="2800" dirty="0">
              <a:solidFill>
                <a:srgbClr val="000000"/>
              </a:solidFill>
              <a:latin typeface="Tw Cen MT" panose="020B0602020104020603" pitchFamily="34" charset="0"/>
            </a:endParaRPr>
          </a:p>
        </p:txBody>
      </p:sp>
      <p:sp>
        <p:nvSpPr>
          <p:cNvPr id="7"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38</a:t>
            </a:fld>
            <a:endParaRPr lang="en-US" sz="1400" dirty="0">
              <a:solidFill>
                <a:srgbClr val="0070C0"/>
              </a:solidFill>
              <a:ea typeface="Tahoma" pitchFamily="34" charset="0"/>
              <a:cs typeface="Tahom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19400"/>
            <a:ext cx="3860800" cy="2895600"/>
          </a:xfrm>
          <a:prstGeom prst="rect">
            <a:avLst/>
          </a:prstGeom>
        </p:spPr>
      </p:pic>
      <p:sp>
        <p:nvSpPr>
          <p:cNvPr id="8" name="TextBox 7"/>
          <p:cNvSpPr txBox="1"/>
          <p:nvPr/>
        </p:nvSpPr>
        <p:spPr>
          <a:xfrm>
            <a:off x="2400238" y="5715000"/>
            <a:ext cx="1975159" cy="200055"/>
          </a:xfrm>
          <a:prstGeom prst="rect">
            <a:avLst/>
          </a:prstGeom>
          <a:noFill/>
        </p:spPr>
        <p:txBody>
          <a:bodyPr wrap="square" rtlCol="0">
            <a:spAutoFit/>
          </a:bodyPr>
          <a:lstStyle/>
          <a:p>
            <a:pPr algn="r"/>
            <a:r>
              <a:rPr lang="en-US" sz="700" i="1" dirty="0" smtClean="0">
                <a:solidFill>
                  <a:schemeClr val="bg1">
                    <a:lumMod val="65000"/>
                  </a:schemeClr>
                </a:solidFill>
                <a:hlinkClick r:id="rId4"/>
              </a:rPr>
              <a:t>“Salmon Salad” by Jeremy Keith</a:t>
            </a:r>
            <a:endParaRPr lang="en-US" sz="700" i="1"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0" y="0"/>
            <a:ext cx="9144000" cy="1600200"/>
          </a:xfrm>
          <a:ln w="38100"/>
        </p:spPr>
        <p:txBody>
          <a:bodyPr>
            <a:norm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Seafood – at Its Best</a:t>
            </a:r>
          </a:p>
        </p:txBody>
      </p:sp>
      <p:sp>
        <p:nvSpPr>
          <p:cNvPr id="44036" name="Rectangle 3"/>
          <p:cNvSpPr>
            <a:spLocks noGrp="1" noChangeArrowheads="1"/>
          </p:cNvSpPr>
          <p:nvPr>
            <p:ph idx="1"/>
          </p:nvPr>
        </p:nvSpPr>
        <p:spPr>
          <a:xfrm>
            <a:off x="415294" y="1905000"/>
            <a:ext cx="8229600" cy="762000"/>
          </a:xfrm>
        </p:spPr>
        <p:txBody>
          <a:bodyPr>
            <a:noAutofit/>
          </a:bodyPr>
          <a:lstStyle/>
          <a:p>
            <a:pPr algn="ctr" eaLnBrk="1" hangingPunct="1">
              <a:buFontTx/>
              <a:buNone/>
            </a:pPr>
            <a:r>
              <a:rPr lang="en-US" sz="2800" b="1" dirty="0" smtClean="0">
                <a:effectLst>
                  <a:outerShdw blurRad="38100" dist="38100" dir="2700000" algn="tl">
                    <a:srgbClr val="000000">
                      <a:alpha val="43137"/>
                    </a:srgbClr>
                  </a:outerShdw>
                </a:effectLst>
                <a:latin typeface="Tw Cen MT" panose="020B0602020104020603" pitchFamily="34" charset="0"/>
              </a:rPr>
              <a:t>“Do Your Health a Favor – Eat Seafood”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834708"/>
            <a:ext cx="2509633" cy="167390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72200" y="2818874"/>
            <a:ext cx="2472694" cy="1673906"/>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r="569"/>
          <a:stretch/>
        </p:blipFill>
        <p:spPr>
          <a:xfrm>
            <a:off x="533400" y="4644038"/>
            <a:ext cx="2509633" cy="187821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2800" y="4654114"/>
            <a:ext cx="2509633" cy="1896892"/>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12206"/>
          <a:stretch/>
        </p:blipFill>
        <p:spPr>
          <a:xfrm>
            <a:off x="6172200" y="4654114"/>
            <a:ext cx="2472694" cy="1906968"/>
          </a:xfrm>
          <a:prstGeom prst="rect">
            <a:avLst/>
          </a:prstGeom>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t="-1" b="4518"/>
          <a:stretch/>
        </p:blipFill>
        <p:spPr>
          <a:xfrm>
            <a:off x="3352799" y="2818874"/>
            <a:ext cx="2509633" cy="1673906"/>
          </a:xfrm>
          <a:prstGeom prst="rect">
            <a:avLst/>
          </a:prstGeom>
        </p:spPr>
      </p:pic>
      <p:sp>
        <p:nvSpPr>
          <p:cNvPr id="15" name="TextBox 14"/>
          <p:cNvSpPr txBox="1"/>
          <p:nvPr/>
        </p:nvSpPr>
        <p:spPr>
          <a:xfrm>
            <a:off x="540083" y="4463534"/>
            <a:ext cx="2502949" cy="184666"/>
          </a:xfrm>
          <a:prstGeom prst="rect">
            <a:avLst/>
          </a:prstGeom>
          <a:noFill/>
        </p:spPr>
        <p:txBody>
          <a:bodyPr wrap="square" rtlCol="0">
            <a:spAutoFit/>
          </a:bodyPr>
          <a:lstStyle/>
          <a:p>
            <a:r>
              <a:rPr lang="en-US" sz="600" i="1" dirty="0" smtClean="0">
                <a:solidFill>
                  <a:schemeClr val="bg1">
                    <a:lumMod val="65000"/>
                  </a:schemeClr>
                </a:solidFill>
                <a:hlinkClick r:id="rId9"/>
              </a:rPr>
              <a:t>“Fish Market Mahi Mahi Sandwich by Mr. T in DC</a:t>
            </a:r>
            <a:endParaRPr lang="en-US" sz="600" i="1" dirty="0">
              <a:solidFill>
                <a:schemeClr val="bg1">
                  <a:lumMod val="65000"/>
                </a:schemeClr>
              </a:solidFill>
            </a:endParaRPr>
          </a:p>
        </p:txBody>
      </p:sp>
      <p:sp>
        <p:nvSpPr>
          <p:cNvPr id="16" name="TextBox 15"/>
          <p:cNvSpPr txBox="1"/>
          <p:nvPr/>
        </p:nvSpPr>
        <p:spPr>
          <a:xfrm>
            <a:off x="6172200" y="6520934"/>
            <a:ext cx="2472694" cy="184666"/>
          </a:xfrm>
          <a:prstGeom prst="rect">
            <a:avLst/>
          </a:prstGeom>
          <a:noFill/>
        </p:spPr>
        <p:txBody>
          <a:bodyPr wrap="square" rtlCol="0">
            <a:spAutoFit/>
          </a:bodyPr>
          <a:lstStyle/>
          <a:p>
            <a:pPr algn="r"/>
            <a:r>
              <a:rPr lang="en-US" sz="600" i="1" dirty="0" smtClean="0">
                <a:solidFill>
                  <a:schemeClr val="bg1">
                    <a:lumMod val="65000"/>
                  </a:schemeClr>
                </a:solidFill>
                <a:hlinkClick r:id="rId10"/>
              </a:rPr>
              <a:t>“Yummy Oysters…” by Free Range Jace</a:t>
            </a:r>
            <a:endParaRPr lang="en-US" sz="600" i="1" dirty="0">
              <a:solidFill>
                <a:schemeClr val="bg1">
                  <a:lumMod val="65000"/>
                </a:schemeClr>
              </a:solidFill>
            </a:endParaRPr>
          </a:p>
        </p:txBody>
      </p:sp>
      <p:sp>
        <p:nvSpPr>
          <p:cNvPr id="17" name="TextBox 16"/>
          <p:cNvSpPr txBox="1"/>
          <p:nvPr/>
        </p:nvSpPr>
        <p:spPr>
          <a:xfrm>
            <a:off x="6172200" y="4463534"/>
            <a:ext cx="2472694" cy="184666"/>
          </a:xfrm>
          <a:prstGeom prst="rect">
            <a:avLst/>
          </a:prstGeom>
          <a:noFill/>
        </p:spPr>
        <p:txBody>
          <a:bodyPr wrap="square" rtlCol="0">
            <a:spAutoFit/>
          </a:bodyPr>
          <a:lstStyle/>
          <a:p>
            <a:pPr algn="r"/>
            <a:r>
              <a:rPr lang="en-US" sz="600" i="1" dirty="0" smtClean="0">
                <a:solidFill>
                  <a:schemeClr val="bg1">
                    <a:lumMod val="65000"/>
                  </a:schemeClr>
                </a:solidFill>
                <a:hlinkClick r:id="rId11"/>
              </a:rPr>
              <a:t>“Chili Lime Shrimp” by Mike McCune</a:t>
            </a:r>
            <a:endParaRPr lang="en-US" sz="600" i="1" dirty="0">
              <a:solidFill>
                <a:schemeClr val="bg1">
                  <a:lumMod val="65000"/>
                </a:schemeClr>
              </a:solidFill>
            </a:endParaRPr>
          </a:p>
        </p:txBody>
      </p:sp>
      <p:sp>
        <p:nvSpPr>
          <p:cNvPr id="18" name="TextBox 17"/>
          <p:cNvSpPr txBox="1"/>
          <p:nvPr/>
        </p:nvSpPr>
        <p:spPr>
          <a:xfrm>
            <a:off x="540083" y="6500688"/>
            <a:ext cx="2502949" cy="184666"/>
          </a:xfrm>
          <a:prstGeom prst="rect">
            <a:avLst/>
          </a:prstGeom>
          <a:noFill/>
        </p:spPr>
        <p:txBody>
          <a:bodyPr wrap="square" rtlCol="0">
            <a:spAutoFit/>
          </a:bodyPr>
          <a:lstStyle/>
          <a:p>
            <a:r>
              <a:rPr lang="en-US" sz="600" i="1" dirty="0" smtClean="0">
                <a:solidFill>
                  <a:schemeClr val="bg1">
                    <a:lumMod val="65000"/>
                  </a:schemeClr>
                </a:solidFill>
                <a:hlinkClick r:id="rId12"/>
              </a:rPr>
              <a:t>“Harissa Salmon…” by Blue Moon in Her Eyes</a:t>
            </a:r>
            <a:endParaRPr lang="en-US" sz="600" i="1" dirty="0">
              <a:solidFill>
                <a:schemeClr val="bg1">
                  <a:lumMod val="65000"/>
                </a:schemeClr>
              </a:solidFill>
            </a:endParaRPr>
          </a:p>
        </p:txBody>
      </p:sp>
      <p:sp>
        <p:nvSpPr>
          <p:cNvPr id="19" name="TextBox 18"/>
          <p:cNvSpPr txBox="1"/>
          <p:nvPr/>
        </p:nvSpPr>
        <p:spPr>
          <a:xfrm>
            <a:off x="4760016" y="4460514"/>
            <a:ext cx="1295400" cy="184666"/>
          </a:xfrm>
          <a:prstGeom prst="rect">
            <a:avLst/>
          </a:prstGeom>
          <a:noFill/>
        </p:spPr>
        <p:txBody>
          <a:bodyPr wrap="square" rtlCol="0">
            <a:spAutoFit/>
          </a:bodyPr>
          <a:lstStyle/>
          <a:p>
            <a:pPr algn="r"/>
            <a:r>
              <a:rPr lang="en-US" sz="600" i="1" dirty="0" smtClean="0">
                <a:solidFill>
                  <a:schemeClr val="bg1"/>
                </a:solidFill>
              </a:rPr>
              <a:t>Photo: Blue Moon in Her Eyes</a:t>
            </a:r>
            <a:endParaRPr lang="en-US" sz="600" i="1" dirty="0">
              <a:solidFill>
                <a:schemeClr val="bg1"/>
              </a:solidFill>
            </a:endParaRPr>
          </a:p>
        </p:txBody>
      </p:sp>
      <p:sp>
        <p:nvSpPr>
          <p:cNvPr id="20" name="TextBox 19"/>
          <p:cNvSpPr txBox="1"/>
          <p:nvPr/>
        </p:nvSpPr>
        <p:spPr>
          <a:xfrm>
            <a:off x="3352801" y="4459372"/>
            <a:ext cx="2509632" cy="184666"/>
          </a:xfrm>
          <a:prstGeom prst="rect">
            <a:avLst/>
          </a:prstGeom>
          <a:noFill/>
        </p:spPr>
        <p:txBody>
          <a:bodyPr wrap="square" rtlCol="0">
            <a:spAutoFit/>
          </a:bodyPr>
          <a:lstStyle/>
          <a:p>
            <a:pPr algn="ctr"/>
            <a:r>
              <a:rPr lang="en-US" sz="600" i="1" dirty="0" smtClean="0">
                <a:solidFill>
                  <a:schemeClr val="bg1">
                    <a:lumMod val="65000"/>
                  </a:schemeClr>
                </a:solidFill>
                <a:hlinkClick r:id="rId13"/>
              </a:rPr>
              <a:t>“Blackened Teriyaki Salmon…” by Blue Moon in Her Eyes</a:t>
            </a:r>
            <a:endParaRPr lang="en-US" sz="600" i="1" dirty="0">
              <a:solidFill>
                <a:schemeClr val="bg1">
                  <a:lumMod val="65000"/>
                </a:schemeClr>
              </a:solidFill>
            </a:endParaRPr>
          </a:p>
        </p:txBody>
      </p:sp>
      <p:sp>
        <p:nvSpPr>
          <p:cNvPr id="21" name="Slide Number Placeholder 5"/>
          <p:cNvSpPr txBox="1">
            <a:spLocks noGrp="1"/>
          </p:cNvSpPr>
          <p:nvPr/>
        </p:nvSpPr>
        <p:spPr bwMode="auto">
          <a:xfrm>
            <a:off x="8458200" y="6337582"/>
            <a:ext cx="671332" cy="520418"/>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39</a:t>
            </a:fld>
            <a:endParaRPr lang="en-US" sz="1400" dirty="0">
              <a:solidFill>
                <a:srgbClr val="0070C0"/>
              </a:solidFill>
              <a:ea typeface="Tahoma" pitchFamily="34" charset="0"/>
              <a:cs typeface="Tahoma" pitchFamily="34" charset="0"/>
            </a:endParaRPr>
          </a:p>
        </p:txBody>
      </p:sp>
      <p:sp>
        <p:nvSpPr>
          <p:cNvPr id="22" name="TextBox 21"/>
          <p:cNvSpPr txBox="1"/>
          <p:nvPr/>
        </p:nvSpPr>
        <p:spPr>
          <a:xfrm>
            <a:off x="3352802" y="6511553"/>
            <a:ext cx="2509632" cy="184666"/>
          </a:xfrm>
          <a:prstGeom prst="rect">
            <a:avLst/>
          </a:prstGeom>
          <a:noFill/>
        </p:spPr>
        <p:txBody>
          <a:bodyPr wrap="square" rtlCol="0">
            <a:spAutoFit/>
          </a:bodyPr>
          <a:lstStyle/>
          <a:p>
            <a:pPr algn="ctr"/>
            <a:r>
              <a:rPr lang="en-US" sz="600" i="1" dirty="0" smtClean="0">
                <a:solidFill>
                  <a:schemeClr val="bg1">
                    <a:lumMod val="65000"/>
                  </a:schemeClr>
                </a:solidFill>
                <a:hlinkClick r:id="rId14"/>
              </a:rPr>
              <a:t>“Shellfish Risotto” by Sarah Braun</a:t>
            </a:r>
            <a:endParaRPr lang="en-US" sz="600" i="1"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ctrTitle"/>
          </p:nvPr>
        </p:nvSpPr>
        <p:spPr>
          <a:xfrm>
            <a:off x="0" y="685800"/>
            <a:ext cx="9144000" cy="1828800"/>
          </a:xfrm>
          <a:ln w="38100"/>
        </p:spPr>
        <p:txBody>
          <a:bodyPr>
            <a:noAutofit/>
            <a:scene3d>
              <a:camera prst="orthographicFront"/>
              <a:lightRig rig="freezing" dir="t">
                <a:rot lat="0" lon="0" rev="5640000"/>
              </a:lightRig>
            </a:scene3d>
            <a:sp3d prstMaterial="flat">
              <a:contourClr>
                <a:schemeClr val="tx2"/>
              </a:contourClr>
            </a:sp3d>
          </a:bodyPr>
          <a:lstStyle/>
          <a:p>
            <a:pPr algn="ctr" fontAlgn="base">
              <a:spcAft>
                <a:spcPct val="0"/>
              </a:spcAft>
              <a:defRPr/>
            </a:pPr>
            <a:r>
              <a:rPr lang="en-US" sz="44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Lesson 2 </a:t>
            </a:r>
            <a:r>
              <a:rPr lang="en-US" sz="44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sz="44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36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sz="36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3600" kern="0" dirty="0" smtClean="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Objectives</a:t>
            </a:r>
            <a:endParaRPr lang="en-US" sz="3600"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endParaRPr>
          </a:p>
        </p:txBody>
      </p:sp>
      <p:sp>
        <p:nvSpPr>
          <p:cNvPr id="5123" name="Rectangle 3"/>
          <p:cNvSpPr>
            <a:spLocks noGrp="1" noChangeArrowheads="1"/>
          </p:cNvSpPr>
          <p:nvPr>
            <p:ph type="subTitle" idx="1"/>
          </p:nvPr>
        </p:nvSpPr>
        <p:spPr>
          <a:xfrm>
            <a:off x="609600" y="3140034"/>
            <a:ext cx="8229600" cy="3717966"/>
          </a:xfrm>
        </p:spPr>
        <p:txBody>
          <a:bodyPr/>
          <a:lstStyle/>
          <a:p>
            <a:pPr algn="l">
              <a:lnSpc>
                <a:spcPct val="90000"/>
              </a:lnSpc>
              <a:spcBef>
                <a:spcPts val="1200"/>
              </a:spcBef>
              <a:spcAft>
                <a:spcPts val="1200"/>
              </a:spcAft>
              <a:buClr>
                <a:srgbClr val="CC3300"/>
              </a:buClr>
              <a:buSzPct val="100000"/>
            </a:pPr>
            <a:r>
              <a:rPr lang="en-US" sz="2800" dirty="0" smtClean="0">
                <a:solidFill>
                  <a:srgbClr val="000000"/>
                </a:solidFill>
                <a:latin typeface="Tw Cen MT" panose="020B0602020104020603" pitchFamily="34" charset="0"/>
              </a:rPr>
              <a:t>Increase knowledge of the following:</a:t>
            </a:r>
          </a:p>
          <a:p>
            <a:pPr marL="1280160" lvl="4" indent="-274320" algn="l">
              <a:lnSpc>
                <a:spcPct val="90000"/>
              </a:lnSpc>
              <a:spcBef>
                <a:spcPts val="1200"/>
              </a:spcBef>
              <a:spcAft>
                <a:spcPts val="1200"/>
              </a:spcAft>
              <a:buClr>
                <a:srgbClr val="CC3300"/>
              </a:buClr>
              <a:buSzPct val="100000"/>
              <a:buFont typeface="Arial" pitchFamily="34" charset="0"/>
              <a:buChar char="•"/>
            </a:pPr>
            <a:r>
              <a:rPr lang="en-US" sz="2800" dirty="0">
                <a:solidFill>
                  <a:srgbClr val="000000"/>
                </a:solidFill>
                <a:latin typeface="Tw Cen MT" panose="020B0602020104020603" pitchFamily="34" charset="0"/>
                <a:ea typeface="+mn-ea"/>
                <a:cs typeface="+mn-cs"/>
              </a:rPr>
              <a:t>2010 Dietary Guidelines</a:t>
            </a:r>
          </a:p>
          <a:p>
            <a:pPr marL="1280160" lvl="4" indent="-274320" algn="l">
              <a:lnSpc>
                <a:spcPct val="90000"/>
              </a:lnSpc>
              <a:spcBef>
                <a:spcPts val="1200"/>
              </a:spcBef>
              <a:spcAft>
                <a:spcPts val="1200"/>
              </a:spcAft>
              <a:buClr>
                <a:srgbClr val="CC3300"/>
              </a:buClr>
              <a:buSzPct val="100000"/>
              <a:buFont typeface="Arial" pitchFamily="34" charset="0"/>
              <a:buChar char="•"/>
            </a:pPr>
            <a:r>
              <a:rPr lang="en-US" sz="2800" dirty="0">
                <a:solidFill>
                  <a:srgbClr val="000000"/>
                </a:solidFill>
                <a:latin typeface="Tw Cen MT" panose="020B0602020104020603" pitchFamily="34" charset="0"/>
                <a:ea typeface="+mn-ea"/>
                <a:cs typeface="+mn-cs"/>
              </a:rPr>
              <a:t>Health benefits of seafood</a:t>
            </a:r>
          </a:p>
          <a:p>
            <a:pPr marL="1280160" lvl="4" indent="-274320" algn="l">
              <a:lnSpc>
                <a:spcPct val="90000"/>
              </a:lnSpc>
              <a:spcBef>
                <a:spcPts val="1200"/>
              </a:spcBef>
              <a:spcAft>
                <a:spcPts val="1200"/>
              </a:spcAft>
              <a:buClr>
                <a:srgbClr val="CC3300"/>
              </a:buClr>
              <a:buSzPct val="100000"/>
              <a:buFont typeface="Arial" pitchFamily="34" charset="0"/>
              <a:buChar char="•"/>
            </a:pPr>
            <a:r>
              <a:rPr lang="en-US" sz="2800" dirty="0">
                <a:solidFill>
                  <a:srgbClr val="000000"/>
                </a:solidFill>
                <a:latin typeface="Tw Cen MT" panose="020B0602020104020603" pitchFamily="34" charset="0"/>
                <a:ea typeface="+mn-ea"/>
                <a:cs typeface="+mn-cs"/>
              </a:rPr>
              <a:t>Seafood </a:t>
            </a:r>
            <a:r>
              <a:rPr lang="en-US" sz="2800" dirty="0" smtClean="0">
                <a:solidFill>
                  <a:srgbClr val="000000"/>
                </a:solidFill>
                <a:latin typeface="Tw Cen MT" panose="020B0602020104020603" pitchFamily="34" charset="0"/>
                <a:ea typeface="+mn-ea"/>
                <a:cs typeface="+mn-cs"/>
              </a:rPr>
              <a:t>serving recommendations</a:t>
            </a:r>
            <a:endParaRPr lang="en-US" sz="2800" dirty="0">
              <a:solidFill>
                <a:srgbClr val="000000"/>
              </a:solidFill>
              <a:latin typeface="Tw Cen MT" panose="020B0602020104020603" pitchFamily="34" charset="0"/>
              <a:ea typeface="+mn-ea"/>
              <a:cs typeface="+mn-cs"/>
            </a:endParaRPr>
          </a:p>
          <a:p>
            <a:pPr eaLnBrk="1" hangingPunct="1">
              <a:lnSpc>
                <a:spcPct val="90000"/>
              </a:lnSpc>
            </a:pPr>
            <a:endParaRPr lang="en-US" sz="4000" dirty="0" smtClean="0">
              <a:solidFill>
                <a:schemeClr val="bg2"/>
              </a:solidFill>
              <a:effectLst/>
              <a:latin typeface="Tahoma" pitchFamily="34" charset="0"/>
            </a:endParaRPr>
          </a:p>
          <a:p>
            <a:pPr algn="l" eaLnBrk="1" hangingPunct="1">
              <a:lnSpc>
                <a:spcPct val="90000"/>
              </a:lnSpc>
            </a:pPr>
            <a:endParaRPr lang="en-US" b="1" dirty="0" smtClean="0">
              <a:solidFill>
                <a:srgbClr val="000000"/>
              </a:solidFill>
              <a:effectLst/>
              <a:latin typeface="Tahoma" pitchFamily="34" charset="0"/>
            </a:endParaRPr>
          </a:p>
          <a:p>
            <a:pPr eaLnBrk="1" hangingPunct="1">
              <a:lnSpc>
                <a:spcPct val="90000"/>
              </a:lnSpc>
            </a:pPr>
            <a:endParaRPr lang="en-US" dirty="0" smtClean="0">
              <a:solidFill>
                <a:schemeClr val="bg2"/>
              </a:solidFill>
              <a:effectLst/>
              <a:latin typeface="Tahoma" pitchFamily="34" charset="0"/>
            </a:endParaRPr>
          </a:p>
        </p:txBody>
      </p:sp>
      <p:sp>
        <p:nvSpPr>
          <p:cNvPr id="5"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4</a:t>
            </a:fld>
            <a:endParaRPr lang="en-US" sz="1400" dirty="0">
              <a:solidFill>
                <a:srgbClr val="0070C0"/>
              </a:solidFill>
              <a:ea typeface="Tahoma" pitchFamily="34" charset="0"/>
              <a:cs typeface="Tahoma" pitchFamily="34" charset="0"/>
            </a:endParaRPr>
          </a:p>
        </p:txBody>
      </p:sp>
    </p:spTree>
    <p:extLst>
      <p:ext uri="{BB962C8B-B14F-4D97-AF65-F5344CB8AC3E}">
        <p14:creationId xmlns:p14="http://schemas.microsoft.com/office/powerpoint/2010/main" val="64057299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4800" y="4038600"/>
            <a:ext cx="8458200" cy="2600712"/>
            <a:chOff x="304800" y="4038600"/>
            <a:chExt cx="8458200" cy="2600712"/>
          </a:xfrm>
        </p:grpSpPr>
        <p:sp>
          <p:nvSpPr>
            <p:cNvPr id="9" name="TextBox 8"/>
            <p:cNvSpPr txBox="1"/>
            <p:nvPr/>
          </p:nvSpPr>
          <p:spPr>
            <a:xfrm>
              <a:off x="304800" y="4038600"/>
              <a:ext cx="8458200" cy="2600712"/>
            </a:xfrm>
            <a:prstGeom prst="rect">
              <a:avLst/>
            </a:prstGeom>
            <a:noFill/>
          </p:spPr>
          <p:txBody>
            <a:bodyPr wrap="square" rtlCol="0">
              <a:spAutoFit/>
            </a:bodyPr>
            <a:lstStyle/>
            <a:p>
              <a:r>
                <a:rPr lang="en-US" sz="800" dirty="0" smtClean="0"/>
                <a:t>Photo credits | licensed under Creative Commons </a:t>
              </a:r>
            </a:p>
            <a:p>
              <a:endParaRPr lang="en-US" sz="800" dirty="0" smtClean="0"/>
            </a:p>
            <a:p>
              <a:r>
                <a:rPr lang="en-US" sz="700" i="1" dirty="0">
                  <a:solidFill>
                    <a:schemeClr val="bg1">
                      <a:lumMod val="50000"/>
                    </a:schemeClr>
                  </a:solidFill>
                  <a:hlinkClick r:id="rId3"/>
                </a:rPr>
                <a:t>“Seafood Platter” by Tom </a:t>
              </a:r>
              <a:r>
                <a:rPr lang="en-US" sz="700" i="1" dirty="0" smtClean="0">
                  <a:solidFill>
                    <a:schemeClr val="bg1">
                      <a:lumMod val="50000"/>
                    </a:schemeClr>
                  </a:solidFill>
                  <a:hlinkClick r:id="rId3"/>
                </a:rPr>
                <a:t>O’Malley</a:t>
              </a:r>
              <a:r>
                <a:rPr lang="en-US" sz="700" i="1" dirty="0" smtClean="0">
                  <a:solidFill>
                    <a:schemeClr val="bg1">
                      <a:lumMod val="50000"/>
                    </a:schemeClr>
                  </a:solidFill>
                </a:rPr>
                <a:t> </a:t>
              </a:r>
              <a:r>
                <a:rPr lang="en-US" sz="700" i="1" dirty="0"/>
                <a:t>–</a:t>
              </a:r>
              <a:r>
                <a:rPr lang="en-US" sz="700" i="1" dirty="0">
                  <a:solidFill>
                    <a:schemeClr val="bg1">
                      <a:lumMod val="65000"/>
                    </a:schemeClr>
                  </a:solidFill>
                </a:rPr>
                <a:t> </a:t>
              </a:r>
              <a:r>
                <a:rPr lang="en-US" sz="700" i="1" dirty="0" smtClean="0">
                  <a:hlinkClick r:id="rId4"/>
                </a:rPr>
                <a:t>CC BY 2.0</a:t>
              </a:r>
              <a:endParaRPr lang="en-US" sz="700" i="1" dirty="0" smtClean="0"/>
            </a:p>
            <a:p>
              <a:r>
                <a:rPr lang="en-US" sz="700" i="1" dirty="0">
                  <a:solidFill>
                    <a:schemeClr val="bg1">
                      <a:lumMod val="65000"/>
                    </a:schemeClr>
                  </a:solidFill>
                  <a:hlinkClick r:id="rId5"/>
                </a:rPr>
                <a:t>“Colorful Eggs” by Andy </a:t>
              </a:r>
              <a:r>
                <a:rPr lang="en-US" sz="700" i="1" dirty="0" smtClean="0">
                  <a:solidFill>
                    <a:schemeClr val="bg1">
                      <a:lumMod val="65000"/>
                    </a:schemeClr>
                  </a:solidFill>
                  <a:hlinkClick r:id="rId5"/>
                </a:rPr>
                <a:t>Melton</a:t>
              </a:r>
              <a:r>
                <a:rPr lang="en-US" sz="700" i="1" dirty="0" smtClean="0">
                  <a:solidFill>
                    <a:schemeClr val="bg1">
                      <a:lumMod val="65000"/>
                    </a:schemeClr>
                  </a:solidFill>
                </a:rPr>
                <a:t> </a:t>
              </a:r>
              <a:r>
                <a:rPr lang="en-US" sz="700" i="1" dirty="0" smtClean="0"/>
                <a:t>–</a:t>
              </a:r>
              <a:r>
                <a:rPr lang="en-US" sz="700" i="1" dirty="0" smtClean="0">
                  <a:solidFill>
                    <a:schemeClr val="bg1">
                      <a:lumMod val="65000"/>
                    </a:schemeClr>
                  </a:solidFill>
                </a:rPr>
                <a:t> </a:t>
              </a:r>
              <a:r>
                <a:rPr lang="en-US" sz="700" i="1" dirty="0" smtClean="0">
                  <a:solidFill>
                    <a:schemeClr val="bg1">
                      <a:lumMod val="65000"/>
                    </a:schemeClr>
                  </a:solidFill>
                  <a:hlinkClick r:id="rId6"/>
                </a:rPr>
                <a:t>CC BY-SA 2.0</a:t>
              </a:r>
              <a:endParaRPr lang="en-US" sz="700" i="1" dirty="0" smtClean="0">
                <a:solidFill>
                  <a:schemeClr val="bg1">
                    <a:lumMod val="65000"/>
                  </a:schemeClr>
                </a:solidFill>
              </a:endParaRPr>
            </a:p>
            <a:p>
              <a:r>
                <a:rPr lang="en-US" sz="700" i="1" dirty="0">
                  <a:solidFill>
                    <a:schemeClr val="bg1">
                      <a:lumMod val="65000"/>
                    </a:schemeClr>
                  </a:solidFill>
                  <a:hlinkClick r:id="rId7"/>
                </a:rPr>
                <a:t>“Nutty Browns” by Nomadic </a:t>
              </a:r>
              <a:r>
                <a:rPr lang="en-US" sz="700" i="1" dirty="0" smtClean="0">
                  <a:solidFill>
                    <a:schemeClr val="bg1">
                      <a:lumMod val="65000"/>
                    </a:schemeClr>
                  </a:solidFill>
                  <a:hlinkClick r:id="rId7"/>
                </a:rPr>
                <a:t>Lass</a:t>
              </a:r>
              <a:r>
                <a:rPr lang="en-US" sz="700" i="1" dirty="0" smtClean="0">
                  <a:solidFill>
                    <a:schemeClr val="bg1">
                      <a:lumMod val="65000"/>
                    </a:schemeClr>
                  </a:solidFill>
                </a:rPr>
                <a:t> </a:t>
              </a:r>
              <a:r>
                <a:rPr lang="en-US" sz="700" i="1" dirty="0"/>
                <a:t>–</a:t>
              </a:r>
              <a:r>
                <a:rPr lang="en-US" sz="700" i="1" dirty="0">
                  <a:solidFill>
                    <a:schemeClr val="bg1">
                      <a:lumMod val="65000"/>
                    </a:schemeClr>
                  </a:solidFill>
                </a:rPr>
                <a:t> </a:t>
              </a:r>
              <a:r>
                <a:rPr lang="en-US" sz="700" i="1" dirty="0">
                  <a:solidFill>
                    <a:schemeClr val="bg1">
                      <a:lumMod val="65000"/>
                    </a:schemeClr>
                  </a:solidFill>
                  <a:hlinkClick r:id="rId6"/>
                </a:rPr>
                <a:t>CC BY-SA 2.0</a:t>
              </a:r>
              <a:endParaRPr lang="en-US" sz="700" i="1" dirty="0">
                <a:solidFill>
                  <a:schemeClr val="bg1">
                    <a:lumMod val="65000"/>
                  </a:schemeClr>
                </a:solidFill>
              </a:endParaRPr>
            </a:p>
            <a:p>
              <a:r>
                <a:rPr lang="en-US" sz="700" i="1" dirty="0">
                  <a:solidFill>
                    <a:schemeClr val="bg1">
                      <a:lumMod val="65000"/>
                    </a:schemeClr>
                  </a:solidFill>
                  <a:hlinkClick r:id="rId8"/>
                </a:rPr>
                <a:t>“Black &amp; White Bean Salad” by </a:t>
              </a:r>
              <a:r>
                <a:rPr lang="en-US" sz="700" i="1" dirty="0" smtClean="0">
                  <a:solidFill>
                    <a:schemeClr val="bg1">
                      <a:lumMod val="65000"/>
                    </a:schemeClr>
                  </a:solidFill>
                  <a:hlinkClick r:id="rId8"/>
                </a:rPr>
                <a:t>Cookbookman17</a:t>
              </a:r>
              <a:r>
                <a:rPr lang="en-US" sz="700" i="1" dirty="0" smtClean="0">
                  <a:solidFill>
                    <a:schemeClr val="bg1">
                      <a:lumMod val="65000"/>
                    </a:schemeClr>
                  </a:solidFill>
                </a:rPr>
                <a:t> </a:t>
              </a:r>
              <a:r>
                <a:rPr lang="en-US" sz="700" i="1" dirty="0" smtClean="0"/>
                <a:t>–</a:t>
              </a:r>
              <a:r>
                <a:rPr lang="en-US" sz="700" i="1" dirty="0" smtClean="0">
                  <a:solidFill>
                    <a:schemeClr val="bg1">
                      <a:lumMod val="65000"/>
                    </a:schemeClr>
                  </a:solidFill>
                </a:rPr>
                <a:t> </a:t>
              </a:r>
              <a:r>
                <a:rPr lang="en-US" sz="700" i="1" dirty="0" smtClean="0">
                  <a:solidFill>
                    <a:schemeClr val="bg1">
                      <a:lumMod val="65000"/>
                    </a:schemeClr>
                  </a:solidFill>
                  <a:hlinkClick r:id="rId4"/>
                </a:rPr>
                <a:t>CC BY 2.0</a:t>
              </a:r>
              <a:endParaRPr lang="en-US" sz="700" i="1" dirty="0" smtClean="0">
                <a:solidFill>
                  <a:schemeClr val="bg1">
                    <a:lumMod val="65000"/>
                  </a:schemeClr>
                </a:solidFill>
              </a:endParaRPr>
            </a:p>
            <a:p>
              <a:r>
                <a:rPr lang="en-US" sz="700" i="1" dirty="0">
                  <a:solidFill>
                    <a:schemeClr val="bg1">
                      <a:lumMod val="65000"/>
                    </a:schemeClr>
                  </a:solidFill>
                  <a:hlinkClick r:id="rId9"/>
                </a:rPr>
                <a:t>“Met Scallops” by Ralph </a:t>
              </a:r>
              <a:r>
                <a:rPr lang="en-US" sz="700" i="1" dirty="0" smtClean="0">
                  <a:solidFill>
                    <a:schemeClr val="bg1">
                      <a:lumMod val="65000"/>
                    </a:schemeClr>
                  </a:solidFill>
                  <a:hlinkClick r:id="rId9"/>
                </a:rPr>
                <a:t>Daily</a:t>
              </a:r>
              <a:r>
                <a:rPr lang="en-US" sz="700" i="1" dirty="0" smtClean="0">
                  <a:solidFill>
                    <a:schemeClr val="bg1">
                      <a:lumMod val="65000"/>
                    </a:schemeClr>
                  </a:solidFill>
                </a:rPr>
                <a:t> </a:t>
              </a:r>
              <a:r>
                <a:rPr lang="en-US" sz="700" i="1" dirty="0" smtClean="0"/>
                <a:t>–</a:t>
              </a:r>
              <a:r>
                <a:rPr lang="en-US" sz="700" i="1" dirty="0" smtClean="0">
                  <a:solidFill>
                    <a:schemeClr val="bg1">
                      <a:lumMod val="65000"/>
                    </a:schemeClr>
                  </a:solidFill>
                </a:rPr>
                <a:t> </a:t>
              </a:r>
              <a:r>
                <a:rPr lang="en-US" sz="700" i="1" dirty="0" smtClean="0">
                  <a:solidFill>
                    <a:schemeClr val="bg1">
                      <a:lumMod val="65000"/>
                    </a:schemeClr>
                  </a:solidFill>
                  <a:hlinkClick r:id="rId4"/>
                </a:rPr>
                <a:t>CC BY 2.0</a:t>
              </a:r>
              <a:endParaRPr lang="en-US" sz="700" i="1" dirty="0">
                <a:solidFill>
                  <a:schemeClr val="bg1">
                    <a:lumMod val="65000"/>
                  </a:schemeClr>
                </a:solidFill>
              </a:endParaRPr>
            </a:p>
            <a:p>
              <a:r>
                <a:rPr lang="en-US" sz="700" i="1" dirty="0">
                  <a:solidFill>
                    <a:schemeClr val="bg1">
                      <a:lumMod val="65000"/>
                    </a:schemeClr>
                  </a:solidFill>
                  <a:hlinkClick r:id="rId10"/>
                </a:rPr>
                <a:t>“Roast </a:t>
              </a:r>
              <a:r>
                <a:rPr lang="en-US" sz="700" i="1" dirty="0" smtClean="0">
                  <a:solidFill>
                    <a:schemeClr val="bg1">
                      <a:lumMod val="65000"/>
                    </a:schemeClr>
                  </a:solidFill>
                  <a:hlinkClick r:id="rId10"/>
                </a:rPr>
                <a:t>Chook with Chicken Liver &amp; Rosemary Stuffing” </a:t>
              </a:r>
              <a:r>
                <a:rPr lang="en-US" sz="700" i="1" dirty="0">
                  <a:solidFill>
                    <a:schemeClr val="bg1">
                      <a:lumMod val="65000"/>
                    </a:schemeClr>
                  </a:solidFill>
                  <a:hlinkClick r:id="rId10"/>
                </a:rPr>
                <a:t>by </a:t>
              </a:r>
              <a:r>
                <a:rPr lang="en-US" sz="700" i="1" dirty="0" smtClean="0">
                  <a:solidFill>
                    <a:schemeClr val="bg1">
                      <a:lumMod val="65000"/>
                    </a:schemeClr>
                  </a:solidFill>
                  <a:hlinkClick r:id="rId10"/>
                </a:rPr>
                <a:t>Jules</a:t>
              </a:r>
              <a:r>
                <a:rPr lang="en-US" sz="700" i="1" dirty="0" smtClean="0">
                  <a:solidFill>
                    <a:schemeClr val="bg1">
                      <a:lumMod val="65000"/>
                    </a:schemeClr>
                  </a:solidFill>
                </a:rPr>
                <a:t> </a:t>
              </a:r>
              <a:r>
                <a:rPr lang="en-US" sz="700" i="1" dirty="0" smtClean="0"/>
                <a:t>–</a:t>
              </a:r>
              <a:r>
                <a:rPr lang="en-US" sz="700" i="1" dirty="0" smtClean="0">
                  <a:solidFill>
                    <a:schemeClr val="bg1">
                      <a:lumMod val="65000"/>
                    </a:schemeClr>
                  </a:solidFill>
                </a:rPr>
                <a:t> </a:t>
              </a:r>
              <a:r>
                <a:rPr lang="en-US" sz="700" i="1" dirty="0" smtClean="0">
                  <a:solidFill>
                    <a:schemeClr val="bg1">
                      <a:lumMod val="65000"/>
                    </a:schemeClr>
                  </a:solidFill>
                  <a:hlinkClick r:id="rId4"/>
                </a:rPr>
                <a:t>CC BY 2.0</a:t>
              </a:r>
              <a:endParaRPr lang="en-US" sz="700" i="1" dirty="0">
                <a:solidFill>
                  <a:schemeClr val="bg1">
                    <a:lumMod val="65000"/>
                  </a:schemeClr>
                </a:solidFill>
              </a:endParaRPr>
            </a:p>
            <a:p>
              <a:r>
                <a:rPr lang="en-US" sz="700" i="1" dirty="0" smtClean="0">
                  <a:solidFill>
                    <a:schemeClr val="bg1">
                      <a:lumMod val="65000"/>
                    </a:schemeClr>
                  </a:solidFill>
                  <a:hlinkClick r:id="rId11"/>
                </a:rPr>
                <a:t>“</a:t>
              </a:r>
              <a:r>
                <a:rPr lang="en-US" sz="700" i="1" dirty="0">
                  <a:solidFill>
                    <a:schemeClr val="bg1">
                      <a:lumMod val="65000"/>
                    </a:schemeClr>
                  </a:solidFill>
                  <a:hlinkClick r:id="rId11"/>
                </a:rPr>
                <a:t>Filet Mignon” by Neeta Lind</a:t>
              </a:r>
              <a:r>
                <a:rPr lang="en-US" sz="700" i="1" dirty="0">
                  <a:solidFill>
                    <a:schemeClr val="bg1">
                      <a:lumMod val="65000"/>
                    </a:schemeClr>
                  </a:solidFill>
                </a:rPr>
                <a:t> </a:t>
              </a:r>
              <a:r>
                <a:rPr lang="en-US" sz="700" i="1" dirty="0"/>
                <a:t>–</a:t>
              </a:r>
              <a:r>
                <a:rPr lang="en-US" sz="700" i="1" dirty="0">
                  <a:solidFill>
                    <a:schemeClr val="bg1">
                      <a:lumMod val="65000"/>
                    </a:schemeClr>
                  </a:solidFill>
                </a:rPr>
                <a:t> </a:t>
              </a:r>
              <a:r>
                <a:rPr lang="en-US" sz="700" i="1" dirty="0">
                  <a:solidFill>
                    <a:schemeClr val="bg1">
                      <a:lumMod val="65000"/>
                    </a:schemeClr>
                  </a:solidFill>
                  <a:hlinkClick r:id="rId4"/>
                </a:rPr>
                <a:t>CC BY 2.0</a:t>
              </a:r>
              <a:r>
                <a:rPr lang="en-US" sz="700" i="1" dirty="0">
                  <a:solidFill>
                    <a:schemeClr val="bg1">
                      <a:lumMod val="65000"/>
                    </a:schemeClr>
                  </a:solidFill>
                </a:rPr>
                <a:t> </a:t>
              </a:r>
              <a:endParaRPr lang="en-US" sz="700" i="1" dirty="0" smtClean="0">
                <a:solidFill>
                  <a:schemeClr val="bg1">
                    <a:lumMod val="65000"/>
                  </a:schemeClr>
                </a:solidFill>
              </a:endParaRPr>
            </a:p>
            <a:p>
              <a:r>
                <a:rPr lang="en-US" sz="700" i="1" dirty="0">
                  <a:solidFill>
                    <a:schemeClr val="bg1">
                      <a:lumMod val="65000"/>
                    </a:schemeClr>
                  </a:solidFill>
                  <a:hlinkClick r:id="rId12"/>
                </a:rPr>
                <a:t>“</a:t>
              </a:r>
              <a:r>
                <a:rPr lang="en-US" sz="700" i="1" dirty="0">
                  <a:solidFill>
                    <a:schemeClr val="bg1">
                      <a:lumMod val="65000"/>
                    </a:schemeClr>
                  </a:solidFill>
                  <a:hlinkClick r:id="rId13"/>
                </a:rPr>
                <a:t>Sesame Crusted Ahi Tuna…” by Ralph </a:t>
              </a:r>
              <a:r>
                <a:rPr lang="en-US" sz="700" i="1" dirty="0" smtClean="0">
                  <a:solidFill>
                    <a:schemeClr val="bg1">
                      <a:lumMod val="65000"/>
                    </a:schemeClr>
                  </a:solidFill>
                  <a:hlinkClick r:id="rId13"/>
                </a:rPr>
                <a:t>Daily</a:t>
              </a:r>
              <a:r>
                <a:rPr lang="en-US" sz="700" i="1" dirty="0" smtClean="0">
                  <a:solidFill>
                    <a:schemeClr val="bg1">
                      <a:lumMod val="65000"/>
                    </a:schemeClr>
                  </a:solidFill>
                </a:rPr>
                <a:t> </a:t>
              </a:r>
              <a:r>
                <a:rPr lang="en-US" sz="700" i="1" dirty="0" smtClean="0"/>
                <a:t>–</a:t>
              </a:r>
              <a:r>
                <a:rPr lang="en-US" sz="700" i="1" dirty="0" smtClean="0">
                  <a:solidFill>
                    <a:schemeClr val="bg1">
                      <a:lumMod val="65000"/>
                    </a:schemeClr>
                  </a:solidFill>
                </a:rPr>
                <a:t> </a:t>
              </a:r>
              <a:r>
                <a:rPr lang="en-US" sz="700" i="1" dirty="0" smtClean="0">
                  <a:solidFill>
                    <a:schemeClr val="bg1">
                      <a:lumMod val="65000"/>
                    </a:schemeClr>
                  </a:solidFill>
                  <a:hlinkClick r:id="rId4"/>
                </a:rPr>
                <a:t>CC BY 2.0</a:t>
              </a:r>
              <a:endParaRPr lang="en-US" sz="700" i="1" dirty="0" smtClean="0">
                <a:solidFill>
                  <a:schemeClr val="bg1">
                    <a:lumMod val="65000"/>
                  </a:schemeClr>
                </a:solidFill>
              </a:endParaRPr>
            </a:p>
            <a:p>
              <a:r>
                <a:rPr lang="en-US" sz="700" i="1" dirty="0" smtClean="0">
                  <a:solidFill>
                    <a:schemeClr val="bg1">
                      <a:lumMod val="65000"/>
                    </a:schemeClr>
                  </a:solidFill>
                  <a:hlinkClick r:id="rId14"/>
                </a:rPr>
                <a:t>“Cod en Papillote w/Lemon and Thyme on Leeks and Carrots” by Anjuli Ayer</a:t>
              </a:r>
              <a:r>
                <a:rPr lang="en-US" sz="700" i="1" dirty="0" smtClean="0">
                  <a:solidFill>
                    <a:schemeClr val="bg1">
                      <a:lumMod val="65000"/>
                    </a:schemeClr>
                  </a:solidFill>
                </a:rPr>
                <a:t> </a:t>
              </a:r>
              <a:r>
                <a:rPr lang="en-US" sz="700" i="1" dirty="0" smtClean="0"/>
                <a:t>–</a:t>
              </a:r>
              <a:r>
                <a:rPr lang="en-US" sz="700" i="1" dirty="0" smtClean="0">
                  <a:solidFill>
                    <a:schemeClr val="bg1">
                      <a:lumMod val="65000"/>
                    </a:schemeClr>
                  </a:solidFill>
                </a:rPr>
                <a:t> </a:t>
              </a:r>
              <a:r>
                <a:rPr lang="en-US" sz="700" i="1" dirty="0" smtClean="0">
                  <a:solidFill>
                    <a:schemeClr val="bg1">
                      <a:lumMod val="65000"/>
                    </a:schemeClr>
                  </a:solidFill>
                  <a:hlinkClick r:id="rId15"/>
                </a:rPr>
                <a:t>CC BY-NC 2.0</a:t>
              </a:r>
              <a:endParaRPr lang="en-US" sz="700" i="1" dirty="0" smtClean="0">
                <a:solidFill>
                  <a:schemeClr val="bg1">
                    <a:lumMod val="65000"/>
                  </a:schemeClr>
                </a:solidFill>
              </a:endParaRPr>
            </a:p>
            <a:p>
              <a:r>
                <a:rPr lang="en-US" sz="700" i="1" dirty="0" smtClean="0">
                  <a:solidFill>
                    <a:schemeClr val="bg1">
                      <a:lumMod val="65000"/>
                    </a:schemeClr>
                  </a:solidFill>
                  <a:hlinkClick r:id="rId16"/>
                </a:rPr>
                <a:t>“</a:t>
              </a:r>
              <a:r>
                <a:rPr lang="en-US" sz="700" i="1" dirty="0">
                  <a:solidFill>
                    <a:schemeClr val="bg1">
                      <a:lumMod val="65000"/>
                    </a:schemeClr>
                  </a:solidFill>
                  <a:hlinkClick r:id="rId16"/>
                </a:rPr>
                <a:t>Lobster Dish” by </a:t>
              </a:r>
              <a:r>
                <a:rPr lang="en-US" sz="700" i="1" dirty="0" smtClean="0">
                  <a:solidFill>
                    <a:schemeClr val="bg1">
                      <a:lumMod val="65000"/>
                    </a:schemeClr>
                  </a:solidFill>
                  <a:hlinkClick r:id="rId16"/>
                </a:rPr>
                <a:t>Dhi</a:t>
              </a:r>
              <a:r>
                <a:rPr lang="en-US" sz="700" i="1" dirty="0" smtClean="0">
                  <a:solidFill>
                    <a:schemeClr val="bg1">
                      <a:lumMod val="65000"/>
                    </a:schemeClr>
                  </a:solidFill>
                </a:rPr>
                <a:t> </a:t>
              </a:r>
              <a:r>
                <a:rPr lang="en-US" sz="700" i="1" dirty="0" smtClean="0"/>
                <a:t>–</a:t>
              </a:r>
              <a:r>
                <a:rPr lang="en-US" sz="700" i="1" dirty="0" smtClean="0">
                  <a:solidFill>
                    <a:schemeClr val="bg1">
                      <a:lumMod val="65000"/>
                    </a:schemeClr>
                  </a:solidFill>
                </a:rPr>
                <a:t> </a:t>
              </a:r>
              <a:r>
                <a:rPr lang="en-US" sz="700" i="1" dirty="0" smtClean="0">
                  <a:solidFill>
                    <a:schemeClr val="bg1">
                      <a:lumMod val="65000"/>
                    </a:schemeClr>
                  </a:solidFill>
                  <a:hlinkClick r:id="rId4"/>
                </a:rPr>
                <a:t>CC BY 2.0</a:t>
              </a:r>
              <a:endParaRPr lang="en-US" sz="700" i="1" dirty="0" smtClean="0">
                <a:solidFill>
                  <a:schemeClr val="bg1">
                    <a:lumMod val="65000"/>
                  </a:schemeClr>
                </a:solidFill>
              </a:endParaRPr>
            </a:p>
            <a:p>
              <a:r>
                <a:rPr lang="en-US" sz="700" i="1" dirty="0">
                  <a:solidFill>
                    <a:schemeClr val="bg1">
                      <a:lumMod val="50000"/>
                    </a:schemeClr>
                  </a:solidFill>
                  <a:hlinkClick r:id="rId17"/>
                </a:rPr>
                <a:t>“Grilled Trout at Avo” by Ralph </a:t>
              </a:r>
              <a:r>
                <a:rPr lang="en-US" sz="700" i="1" dirty="0" smtClean="0">
                  <a:solidFill>
                    <a:schemeClr val="bg1">
                      <a:lumMod val="50000"/>
                    </a:schemeClr>
                  </a:solidFill>
                  <a:hlinkClick r:id="rId17"/>
                </a:rPr>
                <a:t>Daily</a:t>
              </a:r>
              <a:r>
                <a:rPr lang="en-US" sz="700" i="1" dirty="0" smtClean="0">
                  <a:solidFill>
                    <a:schemeClr val="bg1">
                      <a:lumMod val="50000"/>
                    </a:schemeClr>
                  </a:solidFill>
                </a:rPr>
                <a:t> </a:t>
              </a:r>
              <a:r>
                <a:rPr lang="en-US" sz="700" i="1" dirty="0" smtClean="0"/>
                <a:t>–</a:t>
              </a:r>
              <a:r>
                <a:rPr lang="en-US" sz="700" i="1" dirty="0" smtClean="0">
                  <a:solidFill>
                    <a:schemeClr val="bg1">
                      <a:lumMod val="50000"/>
                    </a:schemeClr>
                  </a:solidFill>
                </a:rPr>
                <a:t> </a:t>
              </a:r>
              <a:r>
                <a:rPr lang="en-US" sz="700" i="1" dirty="0">
                  <a:solidFill>
                    <a:schemeClr val="bg1">
                      <a:lumMod val="65000"/>
                    </a:schemeClr>
                  </a:solidFill>
                  <a:hlinkClick r:id="rId4"/>
                </a:rPr>
                <a:t>CC BY </a:t>
              </a:r>
              <a:r>
                <a:rPr lang="en-US" sz="700" i="1" dirty="0" smtClean="0">
                  <a:solidFill>
                    <a:schemeClr val="bg1">
                      <a:lumMod val="65000"/>
                    </a:schemeClr>
                  </a:solidFill>
                  <a:hlinkClick r:id="rId4"/>
                </a:rPr>
                <a:t>2.0</a:t>
              </a:r>
              <a:endParaRPr lang="en-US" sz="700" i="1" dirty="0" smtClean="0">
                <a:solidFill>
                  <a:schemeClr val="bg1">
                    <a:lumMod val="65000"/>
                  </a:schemeClr>
                </a:solidFill>
              </a:endParaRPr>
            </a:p>
            <a:p>
              <a:r>
                <a:rPr lang="en-US" sz="700" i="1" dirty="0">
                  <a:solidFill>
                    <a:schemeClr val="bg1">
                      <a:lumMod val="50000"/>
                    </a:schemeClr>
                  </a:solidFill>
                  <a:hlinkClick r:id="rId18"/>
                </a:rPr>
                <a:t>“Clam Chowder” by </a:t>
              </a:r>
              <a:r>
                <a:rPr lang="en-US" sz="700" i="1" dirty="0" smtClean="0">
                  <a:solidFill>
                    <a:schemeClr val="bg1">
                      <a:lumMod val="50000"/>
                    </a:schemeClr>
                  </a:solidFill>
                  <a:hlinkClick r:id="rId18"/>
                </a:rPr>
                <a:t>Jen</a:t>
              </a:r>
              <a:r>
                <a:rPr lang="en-US" sz="700" i="1" dirty="0" smtClean="0">
                  <a:solidFill>
                    <a:schemeClr val="bg1">
                      <a:lumMod val="50000"/>
                    </a:schemeClr>
                  </a:solidFill>
                </a:rPr>
                <a:t> </a:t>
              </a:r>
              <a:r>
                <a:rPr lang="en-US" sz="700" i="1" dirty="0"/>
                <a:t>–</a:t>
              </a:r>
              <a:r>
                <a:rPr lang="en-US" sz="700" i="1" dirty="0">
                  <a:solidFill>
                    <a:schemeClr val="bg1">
                      <a:lumMod val="50000"/>
                    </a:schemeClr>
                  </a:solidFill>
                </a:rPr>
                <a:t> </a:t>
              </a:r>
              <a:r>
                <a:rPr lang="en-US" sz="700" i="1" dirty="0">
                  <a:solidFill>
                    <a:schemeClr val="bg1">
                      <a:lumMod val="65000"/>
                    </a:schemeClr>
                  </a:solidFill>
                  <a:hlinkClick r:id="rId4"/>
                </a:rPr>
                <a:t>CC BY 2.0</a:t>
              </a:r>
              <a:r>
                <a:rPr lang="en-US" sz="700" i="1" dirty="0" smtClean="0">
                  <a:solidFill>
                    <a:schemeClr val="bg1">
                      <a:lumMod val="50000"/>
                    </a:schemeClr>
                  </a:solidFill>
                </a:rPr>
                <a:t> </a:t>
              </a:r>
            </a:p>
            <a:p>
              <a:r>
                <a:rPr lang="en-US" sz="700" i="1" dirty="0">
                  <a:solidFill>
                    <a:schemeClr val="bg1">
                      <a:lumMod val="65000"/>
                    </a:schemeClr>
                  </a:solidFill>
                  <a:hlinkClick r:id="rId19"/>
                </a:rPr>
                <a:t>“Fish Steaks” by Jill </a:t>
              </a:r>
              <a:r>
                <a:rPr lang="en-US" sz="700" i="1" dirty="0" smtClean="0">
                  <a:solidFill>
                    <a:schemeClr val="bg1">
                      <a:lumMod val="65000"/>
                    </a:schemeClr>
                  </a:solidFill>
                  <a:hlinkClick r:id="rId19"/>
                </a:rPr>
                <a:t>Siegrist</a:t>
              </a:r>
              <a:r>
                <a:rPr lang="en-US" sz="700" i="1" dirty="0" smtClean="0">
                  <a:solidFill>
                    <a:schemeClr val="bg1">
                      <a:lumMod val="65000"/>
                    </a:schemeClr>
                  </a:solidFill>
                </a:rPr>
                <a:t> </a:t>
              </a:r>
              <a:r>
                <a:rPr lang="en-US" sz="700" i="1" dirty="0" smtClean="0"/>
                <a:t>–</a:t>
              </a:r>
              <a:r>
                <a:rPr lang="en-US" sz="700" i="1" dirty="0" smtClean="0">
                  <a:solidFill>
                    <a:schemeClr val="bg1">
                      <a:lumMod val="65000"/>
                    </a:schemeClr>
                  </a:solidFill>
                </a:rPr>
                <a:t> </a:t>
              </a:r>
              <a:r>
                <a:rPr lang="en-US" sz="700" i="1" dirty="0" smtClean="0">
                  <a:solidFill>
                    <a:schemeClr val="bg1">
                      <a:lumMod val="65000"/>
                    </a:schemeClr>
                  </a:solidFill>
                  <a:hlinkClick r:id="rId20"/>
                </a:rPr>
                <a:t>CC BY-NC-SA 2.0</a:t>
              </a:r>
              <a:endParaRPr lang="en-US" sz="700" i="1" dirty="0" smtClean="0">
                <a:solidFill>
                  <a:schemeClr val="bg1">
                    <a:lumMod val="65000"/>
                  </a:schemeClr>
                </a:solidFill>
              </a:endParaRPr>
            </a:p>
            <a:p>
              <a:r>
                <a:rPr lang="en-US" sz="700" i="1" dirty="0">
                  <a:solidFill>
                    <a:schemeClr val="bg1">
                      <a:lumMod val="65000"/>
                    </a:schemeClr>
                  </a:solidFill>
                  <a:hlinkClick r:id="rId21"/>
                </a:rPr>
                <a:t>“Fish Oil Supplements” by Hit </a:t>
              </a:r>
              <a:r>
                <a:rPr lang="en-US" sz="700" i="1" dirty="0" smtClean="0">
                  <a:solidFill>
                    <a:schemeClr val="bg1">
                      <a:lumMod val="65000"/>
                    </a:schemeClr>
                  </a:solidFill>
                  <a:hlinkClick r:id="rId21"/>
                </a:rPr>
                <a:t>Thatswitch</a:t>
              </a:r>
              <a:r>
                <a:rPr lang="en-US" sz="700" i="1" dirty="0" smtClean="0">
                  <a:solidFill>
                    <a:schemeClr val="bg1">
                      <a:lumMod val="65000"/>
                    </a:schemeClr>
                  </a:solidFill>
                </a:rPr>
                <a:t> </a:t>
              </a:r>
              <a:r>
                <a:rPr lang="en-US" sz="700" i="1" dirty="0" smtClean="0"/>
                <a:t>–</a:t>
              </a:r>
              <a:r>
                <a:rPr lang="en-US" sz="700" i="1" dirty="0" smtClean="0">
                  <a:solidFill>
                    <a:schemeClr val="bg1">
                      <a:lumMod val="65000"/>
                    </a:schemeClr>
                  </a:solidFill>
                </a:rPr>
                <a:t> </a:t>
              </a:r>
              <a:r>
                <a:rPr lang="en-US" sz="700" i="1" dirty="0" smtClean="0">
                  <a:solidFill>
                    <a:schemeClr val="bg1">
                      <a:lumMod val="65000"/>
                    </a:schemeClr>
                  </a:solidFill>
                  <a:hlinkClick r:id="rId20"/>
                </a:rPr>
                <a:t>CC BY-NC-SA 2.0</a:t>
              </a:r>
              <a:endParaRPr lang="en-US" sz="700" i="1" dirty="0" smtClean="0">
                <a:solidFill>
                  <a:schemeClr val="bg1">
                    <a:lumMod val="65000"/>
                  </a:schemeClr>
                </a:solidFill>
              </a:endParaRPr>
            </a:p>
            <a:p>
              <a:r>
                <a:rPr lang="en-US" sz="700" i="1" dirty="0">
                  <a:solidFill>
                    <a:schemeClr val="bg1">
                      <a:lumMod val="65000"/>
                    </a:schemeClr>
                  </a:solidFill>
                  <a:hlinkClick r:id="rId22"/>
                </a:rPr>
                <a:t>“Salmon Salad” by Jeremy </a:t>
              </a:r>
              <a:r>
                <a:rPr lang="en-US" sz="700" i="1" dirty="0" smtClean="0">
                  <a:solidFill>
                    <a:schemeClr val="bg1">
                      <a:lumMod val="65000"/>
                    </a:schemeClr>
                  </a:solidFill>
                  <a:hlinkClick r:id="rId22"/>
                </a:rPr>
                <a:t>Keith</a:t>
              </a:r>
              <a:r>
                <a:rPr lang="en-US" sz="700" i="1" dirty="0" smtClean="0">
                  <a:solidFill>
                    <a:schemeClr val="bg1">
                      <a:lumMod val="65000"/>
                    </a:schemeClr>
                  </a:solidFill>
                </a:rPr>
                <a:t> </a:t>
              </a:r>
              <a:r>
                <a:rPr lang="en-US" sz="700" i="1" dirty="0" smtClean="0"/>
                <a:t>–</a:t>
              </a:r>
              <a:r>
                <a:rPr lang="en-US" sz="700" i="1" dirty="0" smtClean="0">
                  <a:solidFill>
                    <a:schemeClr val="bg1">
                      <a:lumMod val="65000"/>
                    </a:schemeClr>
                  </a:solidFill>
                </a:rPr>
                <a:t> </a:t>
              </a:r>
              <a:r>
                <a:rPr lang="en-US" sz="700" i="1" dirty="0" smtClean="0">
                  <a:solidFill>
                    <a:schemeClr val="bg1">
                      <a:lumMod val="65000"/>
                    </a:schemeClr>
                  </a:solidFill>
                  <a:hlinkClick r:id="rId4"/>
                </a:rPr>
                <a:t>CC BY 2.0</a:t>
              </a:r>
              <a:endParaRPr lang="en-US" sz="700" i="1" dirty="0" smtClean="0">
                <a:solidFill>
                  <a:schemeClr val="bg1">
                    <a:lumMod val="65000"/>
                  </a:schemeClr>
                </a:solidFill>
              </a:endParaRPr>
            </a:p>
            <a:p>
              <a:r>
                <a:rPr lang="en-US" sz="700" i="1" dirty="0">
                  <a:solidFill>
                    <a:schemeClr val="bg1">
                      <a:lumMod val="65000"/>
                    </a:schemeClr>
                  </a:solidFill>
                  <a:hlinkClick r:id="rId23"/>
                </a:rPr>
                <a:t>“Fish Market Mahi Mahi Sandwich by Mr. T in </a:t>
              </a:r>
              <a:r>
                <a:rPr lang="en-US" sz="700" i="1" dirty="0" smtClean="0">
                  <a:solidFill>
                    <a:schemeClr val="bg1">
                      <a:lumMod val="65000"/>
                    </a:schemeClr>
                  </a:solidFill>
                  <a:hlinkClick r:id="rId23"/>
                </a:rPr>
                <a:t>DC</a:t>
              </a:r>
              <a:r>
                <a:rPr lang="en-US" sz="700" i="1" dirty="0" smtClean="0">
                  <a:solidFill>
                    <a:schemeClr val="bg1">
                      <a:lumMod val="65000"/>
                    </a:schemeClr>
                  </a:solidFill>
                </a:rPr>
                <a:t> </a:t>
              </a:r>
              <a:r>
                <a:rPr lang="en-US" sz="700" i="1" dirty="0" smtClean="0"/>
                <a:t>–</a:t>
              </a:r>
              <a:r>
                <a:rPr lang="en-US" sz="700" i="1" dirty="0" smtClean="0">
                  <a:solidFill>
                    <a:schemeClr val="bg1">
                      <a:lumMod val="65000"/>
                    </a:schemeClr>
                  </a:solidFill>
                </a:rPr>
                <a:t> </a:t>
              </a:r>
              <a:r>
                <a:rPr lang="en-US" sz="700" i="1" dirty="0" smtClean="0">
                  <a:solidFill>
                    <a:schemeClr val="bg1">
                      <a:lumMod val="65000"/>
                    </a:schemeClr>
                  </a:solidFill>
                  <a:hlinkClick r:id="rId24"/>
                </a:rPr>
                <a:t>CC BY-ND 2.0</a:t>
              </a:r>
              <a:endParaRPr lang="en-US" sz="700" i="1" dirty="0" smtClean="0">
                <a:solidFill>
                  <a:schemeClr val="bg1">
                    <a:lumMod val="65000"/>
                  </a:schemeClr>
                </a:solidFill>
              </a:endParaRPr>
            </a:p>
            <a:p>
              <a:r>
                <a:rPr lang="en-US" sz="700" i="1" dirty="0">
                  <a:solidFill>
                    <a:schemeClr val="bg1">
                      <a:lumMod val="65000"/>
                    </a:schemeClr>
                  </a:solidFill>
                  <a:hlinkClick r:id="rId25"/>
                </a:rPr>
                <a:t>“Blackened Teriyaki </a:t>
              </a:r>
              <a:r>
                <a:rPr lang="en-US" sz="700" i="1" dirty="0" smtClean="0">
                  <a:solidFill>
                    <a:schemeClr val="bg1">
                      <a:lumMod val="65000"/>
                    </a:schemeClr>
                  </a:solidFill>
                  <a:hlinkClick r:id="rId25"/>
                </a:rPr>
                <a:t>Salmon with Watercress and Soba Noodles” </a:t>
              </a:r>
              <a:r>
                <a:rPr lang="en-US" sz="700" i="1" dirty="0">
                  <a:solidFill>
                    <a:schemeClr val="bg1">
                      <a:lumMod val="65000"/>
                    </a:schemeClr>
                  </a:solidFill>
                  <a:hlinkClick r:id="rId25"/>
                </a:rPr>
                <a:t>by Blue Moon in Her </a:t>
              </a:r>
              <a:r>
                <a:rPr lang="en-US" sz="700" i="1" dirty="0" smtClean="0">
                  <a:solidFill>
                    <a:schemeClr val="bg1">
                      <a:lumMod val="65000"/>
                    </a:schemeClr>
                  </a:solidFill>
                  <a:hlinkClick r:id="rId25"/>
                </a:rPr>
                <a:t>Eyes</a:t>
              </a:r>
              <a:r>
                <a:rPr lang="en-US" sz="700" i="1" dirty="0" smtClean="0">
                  <a:solidFill>
                    <a:schemeClr val="bg1">
                      <a:lumMod val="65000"/>
                    </a:schemeClr>
                  </a:solidFill>
                </a:rPr>
                <a:t> </a:t>
              </a:r>
              <a:r>
                <a:rPr lang="en-US" sz="700" i="1" dirty="0" smtClean="0"/>
                <a:t>–</a:t>
              </a:r>
              <a:r>
                <a:rPr lang="en-US" sz="700" i="1" dirty="0" smtClean="0">
                  <a:solidFill>
                    <a:schemeClr val="bg1">
                      <a:lumMod val="65000"/>
                    </a:schemeClr>
                  </a:solidFill>
                </a:rPr>
                <a:t> </a:t>
              </a:r>
              <a:r>
                <a:rPr lang="en-US" sz="700" i="1" dirty="0" smtClean="0">
                  <a:solidFill>
                    <a:schemeClr val="bg1">
                      <a:lumMod val="65000"/>
                    </a:schemeClr>
                  </a:solidFill>
                  <a:hlinkClick r:id="rId20"/>
                </a:rPr>
                <a:t>CC BY-NC-SA 2.0</a:t>
              </a:r>
              <a:endParaRPr lang="en-US" sz="700" i="1" dirty="0" smtClean="0">
                <a:solidFill>
                  <a:schemeClr val="bg1">
                    <a:lumMod val="65000"/>
                  </a:schemeClr>
                </a:solidFill>
              </a:endParaRPr>
            </a:p>
            <a:p>
              <a:r>
                <a:rPr lang="en-US" sz="700" i="1" dirty="0">
                  <a:solidFill>
                    <a:schemeClr val="bg1">
                      <a:lumMod val="65000"/>
                    </a:schemeClr>
                  </a:solidFill>
                  <a:hlinkClick r:id="rId26"/>
                </a:rPr>
                <a:t>“Chili Lime Shrimp” by Mike </a:t>
              </a:r>
              <a:r>
                <a:rPr lang="en-US" sz="700" i="1" dirty="0" smtClean="0">
                  <a:solidFill>
                    <a:schemeClr val="bg1">
                      <a:lumMod val="65000"/>
                    </a:schemeClr>
                  </a:solidFill>
                  <a:hlinkClick r:id="rId26"/>
                </a:rPr>
                <a:t>McCune</a:t>
              </a:r>
              <a:r>
                <a:rPr lang="en-US" sz="700" i="1" dirty="0" smtClean="0">
                  <a:solidFill>
                    <a:schemeClr val="bg1">
                      <a:lumMod val="65000"/>
                    </a:schemeClr>
                  </a:solidFill>
                </a:rPr>
                <a:t> </a:t>
              </a:r>
              <a:r>
                <a:rPr lang="en-US" sz="700" i="1" dirty="0"/>
                <a:t>–</a:t>
              </a:r>
              <a:r>
                <a:rPr lang="en-US" sz="700" i="1" dirty="0">
                  <a:solidFill>
                    <a:schemeClr val="bg1">
                      <a:lumMod val="50000"/>
                    </a:schemeClr>
                  </a:solidFill>
                </a:rPr>
                <a:t> </a:t>
              </a:r>
              <a:r>
                <a:rPr lang="en-US" sz="700" i="1" dirty="0">
                  <a:solidFill>
                    <a:schemeClr val="bg1">
                      <a:lumMod val="65000"/>
                    </a:schemeClr>
                  </a:solidFill>
                  <a:hlinkClick r:id="rId4"/>
                </a:rPr>
                <a:t>CC BY </a:t>
              </a:r>
              <a:r>
                <a:rPr lang="en-US" sz="700" i="1" dirty="0" smtClean="0">
                  <a:solidFill>
                    <a:schemeClr val="bg1">
                      <a:lumMod val="65000"/>
                    </a:schemeClr>
                  </a:solidFill>
                  <a:hlinkClick r:id="rId4"/>
                </a:rPr>
                <a:t>2.0</a:t>
              </a:r>
              <a:endParaRPr lang="en-US" sz="700" i="1" dirty="0" smtClean="0">
                <a:solidFill>
                  <a:schemeClr val="bg1">
                    <a:lumMod val="65000"/>
                  </a:schemeClr>
                </a:solidFill>
              </a:endParaRPr>
            </a:p>
            <a:p>
              <a:r>
                <a:rPr lang="en-US" sz="700" i="1" dirty="0">
                  <a:solidFill>
                    <a:schemeClr val="bg1">
                      <a:lumMod val="65000"/>
                    </a:schemeClr>
                  </a:solidFill>
                  <a:hlinkClick r:id="rId27"/>
                </a:rPr>
                <a:t>“Harissa </a:t>
              </a:r>
              <a:r>
                <a:rPr lang="en-US" sz="700" i="1" dirty="0" smtClean="0">
                  <a:solidFill>
                    <a:schemeClr val="bg1">
                      <a:lumMod val="65000"/>
                    </a:schemeClr>
                  </a:solidFill>
                  <a:hlinkClick r:id="rId27"/>
                </a:rPr>
                <a:t>Salmon with Pistachio Salt and Couscous Salad” </a:t>
              </a:r>
              <a:r>
                <a:rPr lang="en-US" sz="700" i="1" dirty="0">
                  <a:solidFill>
                    <a:schemeClr val="bg1">
                      <a:lumMod val="65000"/>
                    </a:schemeClr>
                  </a:solidFill>
                  <a:hlinkClick r:id="rId27"/>
                </a:rPr>
                <a:t>by Blue Moon in Her </a:t>
              </a:r>
              <a:r>
                <a:rPr lang="en-US" sz="700" i="1" dirty="0" smtClean="0">
                  <a:solidFill>
                    <a:schemeClr val="bg1">
                      <a:lumMod val="65000"/>
                    </a:schemeClr>
                  </a:solidFill>
                  <a:hlinkClick r:id="rId27"/>
                </a:rPr>
                <a:t>Eyes</a:t>
              </a:r>
              <a:r>
                <a:rPr lang="en-US" sz="700" i="1" dirty="0" smtClean="0">
                  <a:solidFill>
                    <a:schemeClr val="bg1">
                      <a:lumMod val="65000"/>
                    </a:schemeClr>
                  </a:solidFill>
                </a:rPr>
                <a:t> </a:t>
              </a:r>
              <a:r>
                <a:rPr lang="en-US" sz="700" i="1" dirty="0" smtClean="0"/>
                <a:t>–</a:t>
              </a:r>
              <a:r>
                <a:rPr lang="en-US" sz="700" i="1" dirty="0" smtClean="0">
                  <a:solidFill>
                    <a:schemeClr val="bg1">
                      <a:lumMod val="65000"/>
                    </a:schemeClr>
                  </a:solidFill>
                </a:rPr>
                <a:t> </a:t>
              </a:r>
              <a:r>
                <a:rPr lang="en-US" sz="700" i="1" dirty="0" smtClean="0">
                  <a:solidFill>
                    <a:schemeClr val="bg1">
                      <a:lumMod val="65000"/>
                    </a:schemeClr>
                  </a:solidFill>
                  <a:hlinkClick r:id="rId20"/>
                </a:rPr>
                <a:t>CC BY-NC-SA 2.0</a:t>
              </a:r>
              <a:endParaRPr lang="en-US" sz="700" i="1" dirty="0" smtClean="0">
                <a:solidFill>
                  <a:schemeClr val="bg1">
                    <a:lumMod val="65000"/>
                  </a:schemeClr>
                </a:solidFill>
              </a:endParaRPr>
            </a:p>
            <a:p>
              <a:r>
                <a:rPr lang="en-US" sz="700" i="1" dirty="0">
                  <a:solidFill>
                    <a:schemeClr val="bg1">
                      <a:lumMod val="65000"/>
                    </a:schemeClr>
                  </a:solidFill>
                  <a:hlinkClick r:id="rId28"/>
                </a:rPr>
                <a:t>“Shellfish Risotto” by Sarah </a:t>
              </a:r>
              <a:r>
                <a:rPr lang="en-US" sz="700" i="1" dirty="0" smtClean="0">
                  <a:solidFill>
                    <a:schemeClr val="bg1">
                      <a:lumMod val="65000"/>
                    </a:schemeClr>
                  </a:solidFill>
                  <a:hlinkClick r:id="rId28"/>
                </a:rPr>
                <a:t>Braun</a:t>
              </a:r>
              <a:r>
                <a:rPr lang="en-US" sz="700" i="1" dirty="0" smtClean="0">
                  <a:solidFill>
                    <a:schemeClr val="bg1">
                      <a:lumMod val="65000"/>
                    </a:schemeClr>
                  </a:solidFill>
                </a:rPr>
                <a:t> </a:t>
              </a:r>
              <a:r>
                <a:rPr lang="en-US" sz="700" i="1" dirty="0"/>
                <a:t>–</a:t>
              </a:r>
              <a:r>
                <a:rPr lang="en-US" sz="700" i="1" dirty="0">
                  <a:solidFill>
                    <a:schemeClr val="bg1">
                      <a:lumMod val="65000"/>
                    </a:schemeClr>
                  </a:solidFill>
                </a:rPr>
                <a:t> </a:t>
              </a:r>
              <a:r>
                <a:rPr lang="en-US" sz="700" i="1" dirty="0">
                  <a:solidFill>
                    <a:schemeClr val="bg1">
                      <a:lumMod val="65000"/>
                    </a:schemeClr>
                  </a:solidFill>
                  <a:hlinkClick r:id="rId20"/>
                </a:rPr>
                <a:t>CC BY-NC-SA </a:t>
              </a:r>
              <a:r>
                <a:rPr lang="en-US" sz="700" i="1" dirty="0" smtClean="0">
                  <a:solidFill>
                    <a:schemeClr val="bg1">
                      <a:lumMod val="65000"/>
                    </a:schemeClr>
                  </a:solidFill>
                  <a:hlinkClick r:id="rId20"/>
                </a:rPr>
                <a:t>2.0</a:t>
              </a:r>
              <a:endParaRPr lang="en-US" sz="700" i="1" dirty="0" smtClean="0">
                <a:solidFill>
                  <a:schemeClr val="bg1">
                    <a:lumMod val="65000"/>
                  </a:schemeClr>
                </a:solidFill>
              </a:endParaRPr>
            </a:p>
            <a:p>
              <a:r>
                <a:rPr lang="en-US" sz="700" i="1" dirty="0">
                  <a:solidFill>
                    <a:schemeClr val="bg1">
                      <a:lumMod val="65000"/>
                    </a:schemeClr>
                  </a:solidFill>
                  <a:hlinkClick r:id="rId29"/>
                </a:rPr>
                <a:t>“Yummy </a:t>
              </a:r>
              <a:r>
                <a:rPr lang="en-US" sz="700" i="1" dirty="0" smtClean="0">
                  <a:solidFill>
                    <a:schemeClr val="bg1">
                      <a:lumMod val="65000"/>
                    </a:schemeClr>
                  </a:solidFill>
                  <a:hlinkClick r:id="rId29"/>
                </a:rPr>
                <a:t>Oysters @ Big Oyster, Port Macquarie, NSW” </a:t>
              </a:r>
              <a:r>
                <a:rPr lang="en-US" sz="700" i="1" dirty="0">
                  <a:solidFill>
                    <a:schemeClr val="bg1">
                      <a:lumMod val="65000"/>
                    </a:schemeClr>
                  </a:solidFill>
                  <a:hlinkClick r:id="rId29"/>
                </a:rPr>
                <a:t>by Free Range </a:t>
              </a:r>
              <a:r>
                <a:rPr lang="en-US" sz="700" i="1" dirty="0" smtClean="0">
                  <a:solidFill>
                    <a:schemeClr val="bg1">
                      <a:lumMod val="65000"/>
                    </a:schemeClr>
                  </a:solidFill>
                  <a:hlinkClick r:id="rId29"/>
                </a:rPr>
                <a:t>Jace</a:t>
              </a:r>
              <a:r>
                <a:rPr lang="en-US" sz="700" i="1" dirty="0" smtClean="0">
                  <a:solidFill>
                    <a:schemeClr val="bg1">
                      <a:lumMod val="65000"/>
                    </a:schemeClr>
                  </a:solidFill>
                </a:rPr>
                <a:t> </a:t>
              </a:r>
              <a:r>
                <a:rPr lang="en-US" sz="700" i="1" dirty="0"/>
                <a:t>–</a:t>
              </a:r>
              <a:r>
                <a:rPr lang="en-US" sz="700" i="1" dirty="0">
                  <a:solidFill>
                    <a:schemeClr val="bg1">
                      <a:lumMod val="65000"/>
                    </a:schemeClr>
                  </a:solidFill>
                </a:rPr>
                <a:t> </a:t>
              </a:r>
              <a:r>
                <a:rPr lang="en-US" sz="700" i="1" dirty="0">
                  <a:solidFill>
                    <a:schemeClr val="bg1">
                      <a:lumMod val="65000"/>
                    </a:schemeClr>
                  </a:solidFill>
                  <a:hlinkClick r:id="rId20"/>
                </a:rPr>
                <a:t>CC BY-NC-SA 2.0</a:t>
              </a:r>
              <a:endParaRPr lang="en-US" sz="700" i="1" dirty="0">
                <a:solidFill>
                  <a:schemeClr val="bg1">
                    <a:lumMod val="65000"/>
                  </a:schemeClr>
                </a:solidFill>
              </a:endParaRPr>
            </a:p>
          </p:txBody>
        </p:sp>
        <p:pic>
          <p:nvPicPr>
            <p:cNvPr id="10" name="Picture 6" descr="https://creativecommons.org/images/deed/cc-logo.jpg">
              <a:hlinkClick r:id="rId30"/>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667000" y="4093824"/>
              <a:ext cx="97176" cy="971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2961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2438400"/>
          </a:xfrm>
        </p:spPr>
        <p:txBody>
          <a:bodyPr>
            <a:no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2010 Dietary Guidelines</a:t>
            </a:r>
            <a:br>
              <a:rPr lang="en-US" sz="4000" kern="0" dirty="0">
                <a:solidFill>
                  <a:srgbClr val="CC0000"/>
                </a:solidFill>
                <a:effectLst>
                  <a:outerShdw blurRad="38100" dist="38100" dir="2700000" algn="tl">
                    <a:srgbClr val="000000"/>
                  </a:outerShdw>
                </a:effectLst>
                <a:latin typeface="Trajan Pro" pitchFamily="18" charset="0"/>
              </a:rPr>
            </a:br>
            <a:r>
              <a:rPr lang="en-US" sz="4000" kern="0" dirty="0">
                <a:solidFill>
                  <a:srgbClr val="CC0000"/>
                </a:solidFill>
                <a:effectLst>
                  <a:outerShdw blurRad="38100" dist="38100" dir="2700000" algn="tl">
                    <a:srgbClr val="000000"/>
                  </a:outerShdw>
                </a:effectLst>
                <a:latin typeface="Trajan Pro" pitchFamily="18" charset="0"/>
              </a:rPr>
              <a:t> for Americans</a:t>
            </a:r>
            <a:br>
              <a:rPr lang="en-US" sz="4000" kern="0" dirty="0">
                <a:solidFill>
                  <a:srgbClr val="CC0000"/>
                </a:solidFill>
                <a:effectLst>
                  <a:outerShdw blurRad="38100" dist="38100" dir="2700000" algn="tl">
                    <a:srgbClr val="000000"/>
                  </a:outerShdw>
                </a:effectLst>
                <a:latin typeface="Trajan Pro" pitchFamily="18" charset="0"/>
              </a:rPr>
            </a:br>
            <a:r>
              <a:rPr lang="en-US" sz="3600" kern="0" dirty="0">
                <a:solidFill>
                  <a:srgbClr val="CC0000"/>
                </a:solidFill>
                <a:effectLst>
                  <a:outerShdw blurRad="38100" dist="38100" dir="2700000" algn="tl">
                    <a:srgbClr val="000000"/>
                  </a:outerShdw>
                </a:effectLst>
                <a:latin typeface="Trajan Pro" pitchFamily="18" charset="0"/>
              </a:rPr>
              <a:t> </a:t>
            </a:r>
            <a:r>
              <a:rPr lang="en-US" sz="3600" kern="0" dirty="0" smtClean="0">
                <a:solidFill>
                  <a:srgbClr val="CC0000"/>
                </a:solidFill>
                <a:effectLst>
                  <a:outerShdw blurRad="38100" dist="38100" dir="2700000" algn="tl">
                    <a:srgbClr val="000000"/>
                  </a:outerShdw>
                </a:effectLst>
                <a:latin typeface="Trajan Pro" pitchFamily="18" charset="0"/>
              </a:rPr>
              <a:t/>
            </a:r>
            <a:br>
              <a:rPr lang="en-US" sz="3600" kern="0" dirty="0" smtClean="0">
                <a:solidFill>
                  <a:srgbClr val="CC0000"/>
                </a:solidFill>
                <a:effectLst>
                  <a:outerShdw blurRad="38100" dist="38100" dir="2700000" algn="tl">
                    <a:srgbClr val="000000"/>
                  </a:outerShdw>
                </a:effectLst>
                <a:latin typeface="Trajan Pro" pitchFamily="18" charset="0"/>
              </a:rPr>
            </a:br>
            <a:r>
              <a:rPr lang="en-US" sz="3200" kern="0" dirty="0" smtClean="0">
                <a:solidFill>
                  <a:schemeClr val="tx1"/>
                </a:solidFill>
                <a:effectLst/>
                <a:latin typeface="Tw Cen MT" panose="020B0602020104020603" pitchFamily="34" charset="0"/>
              </a:rPr>
              <a:t>Key </a:t>
            </a:r>
            <a:r>
              <a:rPr lang="en-US" sz="3200" kern="0" dirty="0">
                <a:solidFill>
                  <a:schemeClr val="tx1"/>
                </a:solidFill>
                <a:effectLst/>
                <a:latin typeface="Tw Cen MT" panose="020B0602020104020603" pitchFamily="34" charset="0"/>
              </a:rPr>
              <a:t>Recommendations</a:t>
            </a:r>
          </a:p>
        </p:txBody>
      </p:sp>
      <p:sp>
        <p:nvSpPr>
          <p:cNvPr id="6" name="Content Placeholder 5"/>
          <p:cNvSpPr>
            <a:spLocks noGrp="1"/>
          </p:cNvSpPr>
          <p:nvPr>
            <p:ph idx="1"/>
          </p:nvPr>
        </p:nvSpPr>
        <p:spPr>
          <a:xfrm>
            <a:off x="457200" y="3657600"/>
            <a:ext cx="8229600" cy="2514600"/>
          </a:xfrm>
        </p:spPr>
        <p:txBody>
          <a:bodyPr>
            <a:noAutofit/>
          </a:bodyPr>
          <a:lstStyle/>
          <a:p>
            <a:pPr>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Increase the amount and variety of seafood consumed by choosing seafood in place of some meat and poultry</a:t>
            </a:r>
          </a:p>
          <a:p>
            <a:pPr>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Consume 8 to 12 ounces of seafood per week from a variety of seafood types</a:t>
            </a:r>
          </a:p>
        </p:txBody>
      </p:sp>
      <p:sp>
        <p:nvSpPr>
          <p:cNvPr id="5"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5</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34" y="685800"/>
            <a:ext cx="9144000" cy="1828800"/>
          </a:xfrm>
        </p:spPr>
        <p:txBody>
          <a:bodyPr>
            <a:no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Seafood Recommendations </a:t>
            </a:r>
            <a:r>
              <a:rPr lang="en-US" kern="0" dirty="0">
                <a:solidFill>
                  <a:srgbClr val="CC0000"/>
                </a:solidFill>
                <a:effectLst>
                  <a:outerShdw blurRad="38100" dist="38100" dir="2700000" algn="tl">
                    <a:srgbClr val="000000"/>
                  </a:outerShdw>
                </a:effectLst>
                <a:latin typeface="Trajan Pro" pitchFamily="18" charset="0"/>
              </a:rPr>
              <a:t/>
            </a:r>
            <a:br>
              <a:rPr lang="en-US" kern="0" dirty="0">
                <a:solidFill>
                  <a:srgbClr val="CC0000"/>
                </a:solidFill>
                <a:effectLst>
                  <a:outerShdw blurRad="38100" dist="38100" dir="2700000" algn="tl">
                    <a:srgbClr val="000000"/>
                  </a:outerShdw>
                </a:effectLst>
                <a:latin typeface="Trajan Pro" pitchFamily="18" charset="0"/>
              </a:rPr>
            </a:br>
            <a:r>
              <a:rPr lang="en-US" sz="3200" kern="0" dirty="0" smtClean="0">
                <a:solidFill>
                  <a:srgbClr val="CC0000"/>
                </a:solidFill>
                <a:effectLst>
                  <a:outerShdw blurRad="38100" dist="38100" dir="2700000" algn="tl">
                    <a:srgbClr val="000000"/>
                  </a:outerShdw>
                </a:effectLst>
                <a:latin typeface="Trajan Pro" pitchFamily="18" charset="0"/>
              </a:rPr>
              <a:t/>
            </a:r>
            <a:br>
              <a:rPr lang="en-US" sz="3200" kern="0" dirty="0" smtClean="0">
                <a:solidFill>
                  <a:srgbClr val="CC0000"/>
                </a:solidFill>
                <a:effectLst>
                  <a:outerShdw blurRad="38100" dist="38100" dir="2700000" algn="tl">
                    <a:srgbClr val="000000"/>
                  </a:outerShdw>
                </a:effectLst>
                <a:latin typeface="Trajan Pro" pitchFamily="18" charset="0"/>
              </a:rPr>
            </a:br>
            <a:r>
              <a:rPr lang="en-US" sz="3200" kern="0" dirty="0" smtClean="0">
                <a:solidFill>
                  <a:schemeClr val="tx1"/>
                </a:solidFill>
                <a:effectLst/>
                <a:latin typeface="Tw Cen MT" panose="020B0602020104020603" pitchFamily="34" charset="0"/>
              </a:rPr>
              <a:t>Pregnant </a:t>
            </a:r>
            <a:r>
              <a:rPr lang="en-US" sz="3200" kern="0" dirty="0">
                <a:solidFill>
                  <a:schemeClr val="tx1"/>
                </a:solidFill>
                <a:effectLst/>
                <a:latin typeface="Tw Cen MT" panose="020B0602020104020603" pitchFamily="34" charset="0"/>
              </a:rPr>
              <a:t>and </a:t>
            </a:r>
            <a:r>
              <a:rPr lang="en-US" sz="3200" kern="0" dirty="0" smtClean="0">
                <a:solidFill>
                  <a:schemeClr val="tx1"/>
                </a:solidFill>
                <a:effectLst/>
                <a:latin typeface="Tw Cen MT" panose="020B0602020104020603" pitchFamily="34" charset="0"/>
              </a:rPr>
              <a:t>Breast </a:t>
            </a:r>
            <a:r>
              <a:rPr lang="en-US" sz="3200" kern="0" dirty="0">
                <a:solidFill>
                  <a:schemeClr val="tx1"/>
                </a:solidFill>
                <a:effectLst/>
                <a:latin typeface="Tw Cen MT" panose="020B0602020104020603" pitchFamily="34" charset="0"/>
              </a:rPr>
              <a:t>Feeding Women</a:t>
            </a:r>
          </a:p>
        </p:txBody>
      </p:sp>
      <p:sp>
        <p:nvSpPr>
          <p:cNvPr id="3" name="Content Placeholder 2"/>
          <p:cNvSpPr>
            <a:spLocks noGrp="1"/>
          </p:cNvSpPr>
          <p:nvPr>
            <p:ph idx="1"/>
          </p:nvPr>
        </p:nvSpPr>
        <p:spPr>
          <a:xfrm>
            <a:off x="449966" y="3124200"/>
            <a:ext cx="8229600" cy="3200400"/>
          </a:xfrm>
        </p:spPr>
        <p:txBody>
          <a:bodyPr>
            <a:normAutofit/>
          </a:bodyPr>
          <a:lstStyle/>
          <a:p>
            <a:pPr>
              <a:spcBef>
                <a:spcPts val="1200"/>
              </a:spcBef>
              <a:spcAft>
                <a:spcPts val="1200"/>
              </a:spcAft>
              <a:buClr>
                <a:srgbClr val="CC3300"/>
              </a:buClr>
              <a:buSzPct val="100000"/>
              <a:buFont typeface="Arial" pitchFamily="34" charset="0"/>
              <a:buChar char="•"/>
              <a:defRPr/>
            </a:pPr>
            <a:r>
              <a:rPr lang="en-US" sz="2800" dirty="0" smtClean="0">
                <a:solidFill>
                  <a:srgbClr val="000000"/>
                </a:solidFill>
                <a:latin typeface="Tw Cen MT" panose="020B0602020104020603" pitchFamily="34" charset="0"/>
              </a:rPr>
              <a:t>Dietary </a:t>
            </a:r>
            <a:r>
              <a:rPr lang="en-US" sz="2800" dirty="0">
                <a:solidFill>
                  <a:srgbClr val="000000"/>
                </a:solidFill>
                <a:latin typeface="Tw Cen MT" panose="020B0602020104020603" pitchFamily="34" charset="0"/>
              </a:rPr>
              <a:t>Guidelines emphasizes that pregnant and breastfeeding women should eat seafood</a:t>
            </a:r>
          </a:p>
          <a:p>
            <a:pPr>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Eat at least 8 ounces of a variety of seafood and up to 12 ounces per week </a:t>
            </a:r>
          </a:p>
        </p:txBody>
      </p:sp>
      <p:sp>
        <p:nvSpPr>
          <p:cNvPr id="5"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6</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4468" y="0"/>
            <a:ext cx="9144000" cy="1524000"/>
          </a:xfrm>
        </p:spPr>
        <p:txBody>
          <a:bodyPr>
            <a:norm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Typical American Diet Intake</a:t>
            </a:r>
          </a:p>
        </p:txBody>
      </p:sp>
      <p:pic>
        <p:nvPicPr>
          <p:cNvPr id="9219" name="Picture 4"/>
          <p:cNvPicPr>
            <a:picLocks noChangeAspect="1" noChangeArrowheads="1"/>
          </p:cNvPicPr>
          <p:nvPr/>
        </p:nvPicPr>
        <p:blipFill>
          <a:blip r:embed="rId3"/>
          <a:srcRect/>
          <a:stretch>
            <a:fillRect/>
          </a:stretch>
        </p:blipFill>
        <p:spPr bwMode="auto">
          <a:xfrm>
            <a:off x="632328" y="1676400"/>
            <a:ext cx="8047238" cy="4953000"/>
          </a:xfrm>
          <a:prstGeom prst="rect">
            <a:avLst/>
          </a:prstGeom>
          <a:ln>
            <a:noFill/>
          </a:ln>
          <a:effectLst/>
          <a:extLst/>
        </p:spPr>
      </p:pic>
      <p:sp>
        <p:nvSpPr>
          <p:cNvPr id="4"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7</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a:xfrm>
            <a:off x="457200" y="3409703"/>
            <a:ext cx="8229600" cy="3124200"/>
          </a:xfrm>
        </p:spPr>
        <p:txBody>
          <a:bodyPr>
            <a:noAutofit/>
          </a:bodyPr>
          <a:lstStyle/>
          <a:p>
            <a:pPr marL="274320" lvl="2" indent="-274320">
              <a:spcBef>
                <a:spcPts val="1200"/>
              </a:spcBef>
              <a:spcAft>
                <a:spcPts val="1200"/>
              </a:spcAft>
              <a:buClr>
                <a:srgbClr val="CC3300"/>
              </a:buClr>
              <a:buSzPct val="100000"/>
              <a:buFont typeface="Arial" pitchFamily="34" charset="0"/>
              <a:buChar char="•"/>
              <a:defRPr/>
            </a:pPr>
            <a:r>
              <a:rPr lang="en-US" sz="2800" dirty="0" smtClean="0">
                <a:solidFill>
                  <a:srgbClr val="000000"/>
                </a:solidFill>
                <a:latin typeface="Tw Cen MT" panose="020B0602020104020603" pitchFamily="34" charset="0"/>
              </a:rPr>
              <a:t>Maintain calorie balance over time to achieve and sustain a healthy weight</a:t>
            </a:r>
          </a:p>
          <a:p>
            <a:pPr marL="274320" lvl="2" indent="-274320">
              <a:spcBef>
                <a:spcPts val="1200"/>
              </a:spcBef>
              <a:spcAft>
                <a:spcPts val="1200"/>
              </a:spcAft>
              <a:buClr>
                <a:srgbClr val="CC3300"/>
              </a:buClr>
              <a:buSzPct val="100000"/>
              <a:buFont typeface="Arial" pitchFamily="34" charset="0"/>
              <a:buChar char="•"/>
              <a:defRPr/>
            </a:pPr>
            <a:r>
              <a:rPr lang="en-US" sz="2800" dirty="0" smtClean="0">
                <a:solidFill>
                  <a:srgbClr val="000000"/>
                </a:solidFill>
                <a:latin typeface="Tw Cen MT" panose="020B0602020104020603" pitchFamily="34" charset="0"/>
              </a:rPr>
              <a:t>Focus </a:t>
            </a:r>
            <a:r>
              <a:rPr lang="en-US" sz="2800" dirty="0">
                <a:solidFill>
                  <a:srgbClr val="000000"/>
                </a:solidFill>
                <a:latin typeface="Tw Cen MT" panose="020B0602020104020603" pitchFamily="34" charset="0"/>
              </a:rPr>
              <a:t>on consuming nutrient-dense foods and beverages</a:t>
            </a:r>
          </a:p>
          <a:p>
            <a:pPr marL="114300" indent="0" algn="ctr" eaLnBrk="1" hangingPunct="1">
              <a:buClr>
                <a:srgbClr val="C00000"/>
              </a:buClr>
              <a:buFont typeface="Tahoma" pitchFamily="84" charset="0"/>
              <a:buNone/>
              <a:defRPr/>
            </a:pPr>
            <a:r>
              <a:rPr lang="en-US" u="sng" dirty="0" smtClean="0">
                <a:solidFill>
                  <a:srgbClr val="CC0000"/>
                </a:solidFill>
                <a:effectLst/>
                <a:latin typeface="Tw Cen MT" panose="020B0602020104020603" pitchFamily="34" charset="0"/>
                <a:hlinkClick r:id="rId3"/>
              </a:rPr>
              <a:t>www.dietaryguidelines.gov</a:t>
            </a:r>
            <a:r>
              <a:rPr lang="en-US" u="sng" dirty="0" smtClean="0">
                <a:solidFill>
                  <a:srgbClr val="CC0000"/>
                </a:solidFill>
                <a:effectLst/>
                <a:latin typeface="Tw Cen MT" panose="020B0602020104020603" pitchFamily="34" charset="0"/>
              </a:rPr>
              <a:t> </a:t>
            </a:r>
            <a:endParaRPr lang="en-US" u="sng" dirty="0">
              <a:solidFill>
                <a:srgbClr val="CC0000"/>
              </a:solidFill>
              <a:latin typeface="Tw Cen MT" panose="020B0602020104020603" pitchFamily="34" charset="0"/>
            </a:endParaRPr>
          </a:p>
          <a:p>
            <a:pPr marL="114300" indent="0" algn="ctr" eaLnBrk="1" hangingPunct="1">
              <a:buClr>
                <a:srgbClr val="C00000"/>
              </a:buClr>
              <a:buFont typeface="Tahoma" pitchFamily="84" charset="0"/>
              <a:buNone/>
              <a:defRPr/>
            </a:pPr>
            <a:r>
              <a:rPr lang="en-US" u="sng" dirty="0" smtClean="0">
                <a:solidFill>
                  <a:srgbClr val="CC0000"/>
                </a:solidFill>
                <a:effectLst/>
                <a:latin typeface="Tw Cen MT" panose="020B0602020104020603" pitchFamily="34" charset="0"/>
                <a:hlinkClick r:id="rId4"/>
              </a:rPr>
              <a:t>www.choosemyplate.gov</a:t>
            </a:r>
            <a:endParaRPr lang="en-US" dirty="0" smtClean="0">
              <a:solidFill>
                <a:srgbClr val="CC0000"/>
              </a:solidFill>
              <a:effectLst/>
              <a:latin typeface="Tw Cen MT" panose="020B0602020104020603" pitchFamily="34" charset="0"/>
            </a:endParaRPr>
          </a:p>
        </p:txBody>
      </p:sp>
      <p:sp>
        <p:nvSpPr>
          <p:cNvPr id="5"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8</a:t>
            </a:fld>
            <a:endParaRPr lang="en-US" sz="1400" dirty="0">
              <a:solidFill>
                <a:srgbClr val="0070C0"/>
              </a:solidFill>
              <a:ea typeface="Tahoma" pitchFamily="34" charset="0"/>
              <a:cs typeface="Tahoma" pitchFamily="34" charset="0"/>
            </a:endParaRPr>
          </a:p>
        </p:txBody>
      </p:sp>
      <p:sp>
        <p:nvSpPr>
          <p:cNvPr id="6" name="Title 1"/>
          <p:cNvSpPr txBox="1">
            <a:spLocks/>
          </p:cNvSpPr>
          <p:nvPr/>
        </p:nvSpPr>
        <p:spPr>
          <a:xfrm>
            <a:off x="0" y="635330"/>
            <a:ext cx="9144000" cy="2438400"/>
          </a:xfrm>
          <a:prstGeom prst="rect">
            <a:avLst/>
          </a:prstGeom>
        </p:spPr>
        <p:txBody>
          <a:bodyPr vert="horz" lIns="0" rIns="0" bIns="0" anchor="b">
            <a:noAutofit/>
          </a:bodyPr>
          <a:lstStyle>
            <a:lvl1pPr algn="l" rtl="0" eaLnBrk="1" latinLnBrk="0" hangingPunct="1">
              <a:spcBef>
                <a:spcPct val="0"/>
              </a:spcBef>
              <a:buNone/>
              <a:defRPr kumimoji="0" sz="4400" b="1" kern="1200">
                <a:ln>
                  <a:noFill/>
                </a:ln>
                <a:solidFill>
                  <a:srgbClr val="0F6FC6"/>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pPr algn="ctr" fontAlgn="base">
              <a:spcAft>
                <a:spcPct val="0"/>
              </a:spcAft>
              <a:defRPr/>
            </a:pPr>
            <a:r>
              <a:rPr lang="en-US" sz="4000" kern="0" dirty="0" smtClean="0">
                <a:solidFill>
                  <a:srgbClr val="CC0000"/>
                </a:solidFill>
                <a:effectLst>
                  <a:outerShdw blurRad="38100" dist="38100" dir="2700000" algn="tl">
                    <a:srgbClr val="000000"/>
                  </a:outerShdw>
                </a:effectLst>
                <a:latin typeface="Trajan Pro" pitchFamily="18" charset="0"/>
              </a:rPr>
              <a:t>2010 Dietary Guidelines</a:t>
            </a:r>
            <a:br>
              <a:rPr lang="en-US" sz="4000" kern="0" dirty="0" smtClean="0">
                <a:solidFill>
                  <a:srgbClr val="CC0000"/>
                </a:solidFill>
                <a:effectLst>
                  <a:outerShdw blurRad="38100" dist="38100" dir="2700000" algn="tl">
                    <a:srgbClr val="000000"/>
                  </a:outerShdw>
                </a:effectLst>
                <a:latin typeface="Trajan Pro" pitchFamily="18" charset="0"/>
              </a:rPr>
            </a:br>
            <a:r>
              <a:rPr lang="en-US" sz="4000" kern="0" dirty="0" smtClean="0">
                <a:solidFill>
                  <a:srgbClr val="CC0000"/>
                </a:solidFill>
                <a:effectLst>
                  <a:outerShdw blurRad="38100" dist="38100" dir="2700000" algn="tl">
                    <a:srgbClr val="000000"/>
                  </a:outerShdw>
                </a:effectLst>
                <a:latin typeface="Trajan Pro" pitchFamily="18" charset="0"/>
              </a:rPr>
              <a:t> for Americans</a:t>
            </a:r>
            <a:br>
              <a:rPr lang="en-US" sz="4000" kern="0" dirty="0" smtClean="0">
                <a:solidFill>
                  <a:srgbClr val="CC0000"/>
                </a:solidFill>
                <a:effectLst>
                  <a:outerShdw blurRad="38100" dist="38100" dir="2700000" algn="tl">
                    <a:srgbClr val="000000"/>
                  </a:outerShdw>
                </a:effectLst>
                <a:latin typeface="Trajan Pro" pitchFamily="18" charset="0"/>
              </a:rPr>
            </a:br>
            <a:r>
              <a:rPr lang="en-US" sz="3600" kern="0" dirty="0" smtClean="0">
                <a:solidFill>
                  <a:srgbClr val="CC0000"/>
                </a:solidFill>
                <a:effectLst>
                  <a:outerShdw blurRad="38100" dist="38100" dir="2700000" algn="tl">
                    <a:srgbClr val="000000"/>
                  </a:outerShdw>
                </a:effectLst>
                <a:latin typeface="Trajan Pro" pitchFamily="18" charset="0"/>
              </a:rPr>
              <a:t> </a:t>
            </a:r>
            <a:br>
              <a:rPr lang="en-US" sz="3600" kern="0" dirty="0" smtClean="0">
                <a:solidFill>
                  <a:srgbClr val="CC0000"/>
                </a:solidFill>
                <a:effectLst>
                  <a:outerShdw blurRad="38100" dist="38100" dir="2700000" algn="tl">
                    <a:srgbClr val="000000"/>
                  </a:outerShdw>
                </a:effectLst>
                <a:latin typeface="Trajan Pro" pitchFamily="18" charset="0"/>
              </a:rPr>
            </a:br>
            <a:r>
              <a:rPr lang="en-US" sz="3200" kern="0" dirty="0" smtClean="0">
                <a:solidFill>
                  <a:schemeClr val="tx1"/>
                </a:solidFill>
                <a:effectLst/>
                <a:latin typeface="Tw Cen MT" panose="020B0602020104020603" pitchFamily="34" charset="0"/>
              </a:rPr>
              <a:t>Two Basic Concepts</a:t>
            </a:r>
            <a:endParaRPr lang="en-US" sz="3200" kern="0" dirty="0">
              <a:solidFill>
                <a:schemeClr val="tx1"/>
              </a:solidFill>
              <a:effectLst/>
              <a:latin typeface="Tw Cen MT" panose="020B0602020104020603"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fontAlgn="base">
              <a:spcAft>
                <a:spcPct val="0"/>
              </a:spcAft>
              <a:defRPr/>
            </a:pPr>
            <a:r>
              <a:rPr lang="en-US" sz="4000" kern="0" dirty="0">
                <a:solidFill>
                  <a:srgbClr val="CC0000"/>
                </a:solidFill>
                <a:effectLst>
                  <a:outerShdw blurRad="38100" dist="38100" dir="2700000" algn="tl">
                    <a:srgbClr val="000000"/>
                  </a:outerShdw>
                </a:effectLst>
                <a:latin typeface="Trajan Pro" pitchFamily="18" charset="0"/>
              </a:rPr>
              <a:t>Seafood is Nutrient-Dense</a:t>
            </a:r>
          </a:p>
        </p:txBody>
      </p:sp>
      <p:sp>
        <p:nvSpPr>
          <p:cNvPr id="3" name="Content Placeholder 2"/>
          <p:cNvSpPr>
            <a:spLocks noGrp="1"/>
          </p:cNvSpPr>
          <p:nvPr>
            <p:ph idx="1"/>
          </p:nvPr>
        </p:nvSpPr>
        <p:spPr>
          <a:xfrm>
            <a:off x="457200" y="2514600"/>
            <a:ext cx="8229600" cy="3810000"/>
          </a:xfrm>
        </p:spPr>
        <p:txBody>
          <a:bodyPr>
            <a:normAutofit/>
          </a:bodyPr>
          <a:lstStyle/>
          <a:p>
            <a:pPr marL="274320" lvl="2" indent="-274320">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Seafood </a:t>
            </a:r>
            <a:r>
              <a:rPr lang="en-US" sz="2800" dirty="0" smtClean="0">
                <a:solidFill>
                  <a:srgbClr val="000000"/>
                </a:solidFill>
                <a:latin typeface="Tw Cen MT" panose="020B0602020104020603" pitchFamily="34" charset="0"/>
              </a:rPr>
              <a:t>is nutrient-rich, meaning </a:t>
            </a:r>
            <a:r>
              <a:rPr lang="en-US" sz="2800" dirty="0">
                <a:solidFill>
                  <a:srgbClr val="000000"/>
                </a:solidFill>
                <a:latin typeface="Tw Cen MT" panose="020B0602020104020603" pitchFamily="34" charset="0"/>
              </a:rPr>
              <a:t>it packs healthy nutrients including omega-3s into less than a couple of hundred calories per </a:t>
            </a:r>
            <a:r>
              <a:rPr lang="en-US" sz="2800" dirty="0" smtClean="0">
                <a:solidFill>
                  <a:srgbClr val="000000"/>
                </a:solidFill>
                <a:latin typeface="Tw Cen MT" panose="020B0602020104020603" pitchFamily="34" charset="0"/>
              </a:rPr>
              <a:t>3-ounce </a:t>
            </a:r>
            <a:r>
              <a:rPr lang="en-US" sz="2800" dirty="0">
                <a:solidFill>
                  <a:srgbClr val="000000"/>
                </a:solidFill>
                <a:latin typeface="Tw Cen MT" panose="020B0602020104020603" pitchFamily="34" charset="0"/>
              </a:rPr>
              <a:t>serving</a:t>
            </a:r>
          </a:p>
          <a:p>
            <a:pPr marL="274320" lvl="2" indent="-274320">
              <a:spcBef>
                <a:spcPts val="1200"/>
              </a:spcBef>
              <a:spcAft>
                <a:spcPts val="1200"/>
              </a:spcAft>
              <a:buClr>
                <a:srgbClr val="CC3300"/>
              </a:buClr>
              <a:buSzPct val="100000"/>
              <a:buFont typeface="Arial" pitchFamily="34" charset="0"/>
              <a:buChar char="•"/>
              <a:defRPr/>
            </a:pPr>
            <a:r>
              <a:rPr lang="en-US" sz="2800" dirty="0">
                <a:solidFill>
                  <a:srgbClr val="000000"/>
                </a:solidFill>
                <a:latin typeface="Tw Cen MT" panose="020B0602020104020603" pitchFamily="34" charset="0"/>
              </a:rPr>
              <a:t>A healthy eating pattern focuses on nutrient-dense foods such as seafood</a:t>
            </a:r>
          </a:p>
        </p:txBody>
      </p:sp>
      <p:sp>
        <p:nvSpPr>
          <p:cNvPr id="5" name="Slide Number Placeholder 5"/>
          <p:cNvSpPr txBox="1">
            <a:spLocks noGrp="1"/>
          </p:cNvSpPr>
          <p:nvPr/>
        </p:nvSpPr>
        <p:spPr bwMode="auto">
          <a:xfrm>
            <a:off x="8229600" y="6172200"/>
            <a:ext cx="899932" cy="685800"/>
          </a:xfrm>
          <a:prstGeom prst="rect">
            <a:avLst/>
          </a:prstGeom>
          <a:noFill/>
          <a:ln>
            <a:miter lim="800000"/>
            <a:headEnd/>
            <a:tailEnd/>
          </a:ln>
        </p:spPr>
        <p:txBody>
          <a:bodyPr anchor="ctr"/>
          <a:lstStyle/>
          <a:p>
            <a:pPr algn="ctr" eaLnBrk="0" hangingPunct="0">
              <a:defRPr/>
            </a:pPr>
            <a:fld id="{21881C62-3B79-444B-BD4A-77AFB7492488}" type="slidenum">
              <a:rPr lang="en-US" sz="1400">
                <a:solidFill>
                  <a:srgbClr val="0070C0"/>
                </a:solidFill>
                <a:ea typeface="Tahoma" pitchFamily="34" charset="0"/>
                <a:cs typeface="Tahoma" pitchFamily="34" charset="0"/>
              </a:rPr>
              <a:pPr algn="ctr" eaLnBrk="0" hangingPunct="0">
                <a:defRPr/>
              </a:pPr>
              <a:t>9</a:t>
            </a:fld>
            <a:endParaRPr lang="en-US" sz="1400" dirty="0">
              <a:solidFill>
                <a:srgbClr val="0070C0"/>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C0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W Cen MT x2">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15803</TotalTime>
  <Words>8827</Words>
  <Application>Microsoft Office PowerPoint</Application>
  <PresentationFormat>On-screen Show (4:3)</PresentationFormat>
  <Paragraphs>800</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Flow</vt:lpstr>
      <vt:lpstr>PowerPoint Presentation</vt:lpstr>
      <vt:lpstr>PowerPoint Presentation</vt:lpstr>
      <vt:lpstr>Lesson 2   Goals</vt:lpstr>
      <vt:lpstr>Lesson 2   Objectives</vt:lpstr>
      <vt:lpstr>2010 Dietary Guidelines  for Americans   Key Recommendations</vt:lpstr>
      <vt:lpstr>Seafood Recommendations   Pregnant and Breast Feeding Women</vt:lpstr>
      <vt:lpstr>Typical American Diet Intake</vt:lpstr>
      <vt:lpstr>PowerPoint Presentation</vt:lpstr>
      <vt:lpstr>Seafood is Nutrient-Dense</vt:lpstr>
      <vt:lpstr>Choose a Variety of Protein Foods</vt:lpstr>
      <vt:lpstr>Nutritional Benefits</vt:lpstr>
      <vt:lpstr>High-Quality Protein</vt:lpstr>
      <vt:lpstr>Protein in Seafood and  Other Foods</vt:lpstr>
      <vt:lpstr>Low in Total Fat and  Saturated Fat</vt:lpstr>
      <vt:lpstr>Harvard School of  Public Health Study</vt:lpstr>
      <vt:lpstr>Fat Content</vt:lpstr>
      <vt:lpstr>Low-Fat Seafoods</vt:lpstr>
      <vt:lpstr>Main Source of  Omega-3 Fatty Acids</vt:lpstr>
      <vt:lpstr>Omega-3 Fatty Acids</vt:lpstr>
      <vt:lpstr>Omega-3s and  Recommended Servings</vt:lpstr>
      <vt:lpstr>Omega-3 Fat Content </vt:lpstr>
      <vt:lpstr>PowerPoint Presentation</vt:lpstr>
      <vt:lpstr>Cholesterol Content</vt:lpstr>
      <vt:lpstr>Cholesterol Content</vt:lpstr>
      <vt:lpstr>Omega-3s and the Heart</vt:lpstr>
      <vt:lpstr>Omega-3s and the Heart</vt:lpstr>
      <vt:lpstr>Other Benefits of  Omega-3 Fatty Acids</vt:lpstr>
      <vt:lpstr>Omega-3s and Diabetes</vt:lpstr>
      <vt:lpstr>Omega-3s and Cancer</vt:lpstr>
      <vt:lpstr>Omega-3s in Pregnancy  and Infancy</vt:lpstr>
      <vt:lpstr>Sodium Content</vt:lpstr>
      <vt:lpstr>Vitamin Content</vt:lpstr>
      <vt:lpstr>Minerals</vt:lpstr>
      <vt:lpstr>Fish or Fish Oil Supplements?</vt:lpstr>
      <vt:lpstr>The Dietary Guidelines for Americans 2010…</vt:lpstr>
      <vt:lpstr>Summary</vt:lpstr>
      <vt:lpstr>Summary</vt:lpstr>
      <vt:lpstr>Why Aren’t You  Eating Fish?</vt:lpstr>
      <vt:lpstr>Seafood – at Its Best</vt:lpstr>
      <vt:lpstr>PowerPoint Presentation</vt:lpstr>
    </vt:vector>
  </TitlesOfParts>
  <Company>University of Idaho Twin Falls 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Paige Henderson</cp:lastModifiedBy>
  <cp:revision>516</cp:revision>
  <cp:lastPrinted>2014-02-21T21:02:58Z</cp:lastPrinted>
  <dcterms:created xsi:type="dcterms:W3CDTF">2006-05-31T21:34:42Z</dcterms:created>
  <dcterms:modified xsi:type="dcterms:W3CDTF">2014-06-09T16:46:27Z</dcterms:modified>
</cp:coreProperties>
</file>