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87" r:id="rId2"/>
    <p:sldId id="263" r:id="rId3"/>
    <p:sldId id="265" r:id="rId4"/>
    <p:sldId id="264" r:id="rId5"/>
    <p:sldId id="272" r:id="rId6"/>
    <p:sldId id="474" r:id="rId7"/>
    <p:sldId id="277" r:id="rId8"/>
    <p:sldId id="273" r:id="rId9"/>
    <p:sldId id="274" r:id="rId10"/>
    <p:sldId id="275" r:id="rId11"/>
    <p:sldId id="276" r:id="rId12"/>
    <p:sldId id="278" r:id="rId13"/>
    <p:sldId id="279" r:id="rId14"/>
    <p:sldId id="280" r:id="rId15"/>
    <p:sldId id="473" r:id="rId16"/>
    <p:sldId id="281" r:id="rId17"/>
    <p:sldId id="266" r:id="rId18"/>
    <p:sldId id="286" r:id="rId19"/>
    <p:sldId id="283" r:id="rId20"/>
    <p:sldId id="282" r:id="rId21"/>
    <p:sldId id="284" r:id="rId22"/>
    <p:sldId id="285" r:id="rId23"/>
    <p:sldId id="268" r:id="rId24"/>
    <p:sldId id="269" r:id="rId25"/>
    <p:sldId id="270" r:id="rId26"/>
    <p:sldId id="271" r:id="rId27"/>
    <p:sldId id="288" r:id="rId28"/>
    <p:sldId id="28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4B959BB-5628-4CC7-AE3B-470ADDBD004D}">
          <p14:sldIdLst>
            <p14:sldId id="287"/>
            <p14:sldId id="263"/>
            <p14:sldId id="265"/>
            <p14:sldId id="264"/>
            <p14:sldId id="272"/>
            <p14:sldId id="474"/>
            <p14:sldId id="277"/>
            <p14:sldId id="273"/>
            <p14:sldId id="274"/>
            <p14:sldId id="275"/>
            <p14:sldId id="276"/>
            <p14:sldId id="278"/>
            <p14:sldId id="279"/>
            <p14:sldId id="280"/>
            <p14:sldId id="473"/>
            <p14:sldId id="281"/>
            <p14:sldId id="266"/>
            <p14:sldId id="286"/>
            <p14:sldId id="283"/>
            <p14:sldId id="282"/>
            <p14:sldId id="284"/>
            <p14:sldId id="285"/>
            <p14:sldId id="268"/>
            <p14:sldId id="269"/>
            <p14:sldId id="270"/>
            <p14:sldId id="271"/>
            <p14:sldId id="288"/>
            <p14:sldId id="2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8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167AB6-BE2D-4F6D-B702-B3D0092AD122}" type="datetimeFigureOut">
              <a:rPr lang="en-US" smtClean="0"/>
              <a:t>9/30/2021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F98E3-C81D-4987-BD4B-9427A9EC87FB}" type="slidenum">
              <a:rPr lang="en-US" smtClean="0"/>
              <a:t>‹#›</a:t>
            </a:fld>
            <a:endParaRPr lang="en-US"/>
          </a:p>
        </p:txBody>
      </p:sp>
    </p:spTree>
    <p:extLst>
      <p:ext uri="{BB962C8B-B14F-4D97-AF65-F5344CB8AC3E}">
        <p14:creationId xmlns:p14="http://schemas.microsoft.com/office/powerpoint/2010/main" val="498184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Asset</a:t>
            </a:r>
            <a:r>
              <a:rPr lang="en-US" baseline="0" dirty="0"/>
              <a:t> Management and Accounting.  </a:t>
            </a:r>
            <a:endParaRPr lang="en-US" dirty="0"/>
          </a:p>
        </p:txBody>
      </p:sp>
      <p:sp>
        <p:nvSpPr>
          <p:cNvPr id="4" name="Slide Number Placeholder 3"/>
          <p:cNvSpPr>
            <a:spLocks noGrp="1"/>
          </p:cNvSpPr>
          <p:nvPr>
            <p:ph type="sldNum" sz="quarter" idx="10"/>
          </p:nvPr>
        </p:nvSpPr>
        <p:spPr/>
        <p:txBody>
          <a:bodyPr/>
          <a:lstStyle/>
          <a:p>
            <a:fld id="{D2AF98E3-C81D-4987-BD4B-9427A9EC87FB}" type="slidenum">
              <a:rPr lang="en-US" smtClean="0"/>
              <a:t>1</a:t>
            </a:fld>
            <a:endParaRPr lang="en-US"/>
          </a:p>
        </p:txBody>
      </p:sp>
    </p:spTree>
    <p:extLst>
      <p:ext uri="{BB962C8B-B14F-4D97-AF65-F5344CB8AC3E}">
        <p14:creationId xmlns:p14="http://schemas.microsoft.com/office/powerpoint/2010/main" val="2568595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AF98E3-C81D-4987-BD4B-9427A9EC87FB}" type="slidenum">
              <a:rPr lang="en-US" smtClean="0"/>
              <a:t>20</a:t>
            </a:fld>
            <a:endParaRPr lang="en-US"/>
          </a:p>
        </p:txBody>
      </p:sp>
    </p:spTree>
    <p:extLst>
      <p:ext uri="{BB962C8B-B14F-4D97-AF65-F5344CB8AC3E}">
        <p14:creationId xmlns:p14="http://schemas.microsoft.com/office/powerpoint/2010/main" val="601533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3</a:t>
            </a:r>
          </a:p>
        </p:txBody>
      </p:sp>
      <p:sp>
        <p:nvSpPr>
          <p:cNvPr id="4" name="Slide Number Placeholder 3"/>
          <p:cNvSpPr>
            <a:spLocks noGrp="1"/>
          </p:cNvSpPr>
          <p:nvPr>
            <p:ph type="sldNum" sz="quarter" idx="10"/>
          </p:nvPr>
        </p:nvSpPr>
        <p:spPr/>
        <p:txBody>
          <a:bodyPr/>
          <a:lstStyle/>
          <a:p>
            <a:fld id="{D2AF98E3-C81D-4987-BD4B-9427A9EC87FB}" type="slidenum">
              <a:rPr lang="en-US" smtClean="0"/>
              <a:t>23</a:t>
            </a:fld>
            <a:endParaRPr lang="en-US"/>
          </a:p>
        </p:txBody>
      </p:sp>
    </p:spTree>
    <p:extLst>
      <p:ext uri="{BB962C8B-B14F-4D97-AF65-F5344CB8AC3E}">
        <p14:creationId xmlns:p14="http://schemas.microsoft.com/office/powerpoint/2010/main" val="2740006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1</a:t>
            </a:r>
          </a:p>
        </p:txBody>
      </p:sp>
      <p:sp>
        <p:nvSpPr>
          <p:cNvPr id="4" name="Slide Number Placeholder 3"/>
          <p:cNvSpPr>
            <a:spLocks noGrp="1"/>
          </p:cNvSpPr>
          <p:nvPr>
            <p:ph type="sldNum" sz="quarter" idx="10"/>
          </p:nvPr>
        </p:nvSpPr>
        <p:spPr/>
        <p:txBody>
          <a:bodyPr/>
          <a:lstStyle/>
          <a:p>
            <a:fld id="{D2AF98E3-C81D-4987-BD4B-9427A9EC87FB}" type="slidenum">
              <a:rPr lang="en-US" smtClean="0"/>
              <a:t>24</a:t>
            </a:fld>
            <a:endParaRPr lang="en-US"/>
          </a:p>
        </p:txBody>
      </p:sp>
    </p:spTree>
    <p:extLst>
      <p:ext uri="{BB962C8B-B14F-4D97-AF65-F5344CB8AC3E}">
        <p14:creationId xmlns:p14="http://schemas.microsoft.com/office/powerpoint/2010/main" val="426912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3 and 4</a:t>
            </a:r>
          </a:p>
        </p:txBody>
      </p:sp>
      <p:sp>
        <p:nvSpPr>
          <p:cNvPr id="4" name="Slide Number Placeholder 3"/>
          <p:cNvSpPr>
            <a:spLocks noGrp="1"/>
          </p:cNvSpPr>
          <p:nvPr>
            <p:ph type="sldNum" sz="quarter" idx="10"/>
          </p:nvPr>
        </p:nvSpPr>
        <p:spPr/>
        <p:txBody>
          <a:bodyPr/>
          <a:lstStyle/>
          <a:p>
            <a:fld id="{D2AF98E3-C81D-4987-BD4B-9427A9EC87FB}" type="slidenum">
              <a:rPr lang="en-US" smtClean="0"/>
              <a:t>25</a:t>
            </a:fld>
            <a:endParaRPr lang="en-US"/>
          </a:p>
        </p:txBody>
      </p:sp>
    </p:spTree>
    <p:extLst>
      <p:ext uri="{BB962C8B-B14F-4D97-AF65-F5344CB8AC3E}">
        <p14:creationId xmlns:p14="http://schemas.microsoft.com/office/powerpoint/2010/main" val="877805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3</a:t>
            </a:r>
          </a:p>
        </p:txBody>
      </p:sp>
      <p:sp>
        <p:nvSpPr>
          <p:cNvPr id="4" name="Slide Number Placeholder 3"/>
          <p:cNvSpPr>
            <a:spLocks noGrp="1"/>
          </p:cNvSpPr>
          <p:nvPr>
            <p:ph type="sldNum" sz="quarter" idx="10"/>
          </p:nvPr>
        </p:nvSpPr>
        <p:spPr/>
        <p:txBody>
          <a:bodyPr/>
          <a:lstStyle/>
          <a:p>
            <a:fld id="{D2AF98E3-C81D-4987-BD4B-9427A9EC87FB}" type="slidenum">
              <a:rPr lang="en-US" smtClean="0"/>
              <a:t>26</a:t>
            </a:fld>
            <a:endParaRPr lang="en-US"/>
          </a:p>
        </p:txBody>
      </p:sp>
    </p:spTree>
    <p:extLst>
      <p:ext uri="{BB962C8B-B14F-4D97-AF65-F5344CB8AC3E}">
        <p14:creationId xmlns:p14="http://schemas.microsoft.com/office/powerpoint/2010/main" val="3906684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4</a:t>
            </a:r>
          </a:p>
        </p:txBody>
      </p:sp>
      <p:sp>
        <p:nvSpPr>
          <p:cNvPr id="4" name="Slide Number Placeholder 3"/>
          <p:cNvSpPr>
            <a:spLocks noGrp="1"/>
          </p:cNvSpPr>
          <p:nvPr>
            <p:ph type="sldNum" sz="quarter" idx="10"/>
          </p:nvPr>
        </p:nvSpPr>
        <p:spPr/>
        <p:txBody>
          <a:bodyPr/>
          <a:lstStyle/>
          <a:p>
            <a:fld id="{D2AF98E3-C81D-4987-BD4B-9427A9EC87FB}" type="slidenum">
              <a:rPr lang="en-US" smtClean="0"/>
              <a:t>27</a:t>
            </a:fld>
            <a:endParaRPr lang="en-US"/>
          </a:p>
        </p:txBody>
      </p:sp>
    </p:spTree>
    <p:extLst>
      <p:ext uri="{BB962C8B-B14F-4D97-AF65-F5344CB8AC3E}">
        <p14:creationId xmlns:p14="http://schemas.microsoft.com/office/powerpoint/2010/main" val="347670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2 and 4</a:t>
            </a:r>
          </a:p>
        </p:txBody>
      </p:sp>
      <p:sp>
        <p:nvSpPr>
          <p:cNvPr id="4" name="Slide Number Placeholder 3"/>
          <p:cNvSpPr>
            <a:spLocks noGrp="1"/>
          </p:cNvSpPr>
          <p:nvPr>
            <p:ph type="sldNum" sz="quarter" idx="10"/>
          </p:nvPr>
        </p:nvSpPr>
        <p:spPr/>
        <p:txBody>
          <a:bodyPr/>
          <a:lstStyle/>
          <a:p>
            <a:fld id="{D2AF98E3-C81D-4987-BD4B-9427A9EC87FB}" type="slidenum">
              <a:rPr lang="en-US" smtClean="0"/>
              <a:t>28</a:t>
            </a:fld>
            <a:endParaRPr lang="en-US"/>
          </a:p>
        </p:txBody>
      </p:sp>
    </p:spTree>
    <p:extLst>
      <p:ext uri="{BB962C8B-B14F-4D97-AF65-F5344CB8AC3E}">
        <p14:creationId xmlns:p14="http://schemas.microsoft.com/office/powerpoint/2010/main" val="2476457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EAD338-4C86-4285-8E8A-0B7EF364B6D2}"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B18A777-82D7-4617-A88A-820B2857B644}" type="slidenum">
              <a:rPr lang="en-US" smtClean="0"/>
              <a:t>‹#›</a:t>
            </a:fld>
            <a:endParaRPr lang="en-US"/>
          </a:p>
        </p:txBody>
      </p:sp>
    </p:spTree>
    <p:extLst>
      <p:ext uri="{BB962C8B-B14F-4D97-AF65-F5344CB8AC3E}">
        <p14:creationId xmlns:p14="http://schemas.microsoft.com/office/powerpoint/2010/main" val="3839782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EAD338-4C86-4285-8E8A-0B7EF364B6D2}"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B18A777-82D7-4617-A88A-820B2857B644}" type="slidenum">
              <a:rPr lang="en-US" smtClean="0"/>
              <a:t>‹#›</a:t>
            </a:fld>
            <a:endParaRPr lang="en-US"/>
          </a:p>
        </p:txBody>
      </p:sp>
    </p:spTree>
    <p:extLst>
      <p:ext uri="{BB962C8B-B14F-4D97-AF65-F5344CB8AC3E}">
        <p14:creationId xmlns:p14="http://schemas.microsoft.com/office/powerpoint/2010/main" val="1600540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EAD338-4C86-4285-8E8A-0B7EF364B6D2}"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B18A777-82D7-4617-A88A-820B2857B644}"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68989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2EAD338-4C86-4285-8E8A-0B7EF364B6D2}"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B18A777-82D7-4617-A88A-820B2857B644}" type="slidenum">
              <a:rPr lang="en-US" smtClean="0"/>
              <a:t>‹#›</a:t>
            </a:fld>
            <a:endParaRPr lang="en-US"/>
          </a:p>
        </p:txBody>
      </p:sp>
    </p:spTree>
    <p:extLst>
      <p:ext uri="{BB962C8B-B14F-4D97-AF65-F5344CB8AC3E}">
        <p14:creationId xmlns:p14="http://schemas.microsoft.com/office/powerpoint/2010/main" val="1843244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2EAD338-4C86-4285-8E8A-0B7EF364B6D2}"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B18A777-82D7-4617-A88A-820B2857B644}"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39141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2EAD338-4C86-4285-8E8A-0B7EF364B6D2}"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B18A777-82D7-4617-A88A-820B2857B644}" type="slidenum">
              <a:rPr lang="en-US" smtClean="0"/>
              <a:t>‹#›</a:t>
            </a:fld>
            <a:endParaRPr lang="en-US"/>
          </a:p>
        </p:txBody>
      </p:sp>
    </p:spTree>
    <p:extLst>
      <p:ext uri="{BB962C8B-B14F-4D97-AF65-F5344CB8AC3E}">
        <p14:creationId xmlns:p14="http://schemas.microsoft.com/office/powerpoint/2010/main" val="1506422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EAD338-4C86-4285-8E8A-0B7EF364B6D2}"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B18A777-82D7-4617-A88A-820B2857B644}" type="slidenum">
              <a:rPr lang="en-US" smtClean="0"/>
              <a:t>‹#›</a:t>
            </a:fld>
            <a:endParaRPr lang="en-US"/>
          </a:p>
        </p:txBody>
      </p:sp>
    </p:spTree>
    <p:extLst>
      <p:ext uri="{BB962C8B-B14F-4D97-AF65-F5344CB8AC3E}">
        <p14:creationId xmlns:p14="http://schemas.microsoft.com/office/powerpoint/2010/main" val="1761432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EAD338-4C86-4285-8E8A-0B7EF364B6D2}"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B18A777-82D7-4617-A88A-820B2857B644}" type="slidenum">
              <a:rPr lang="en-US" smtClean="0"/>
              <a:t>‹#›</a:t>
            </a:fld>
            <a:endParaRPr lang="en-US"/>
          </a:p>
        </p:txBody>
      </p:sp>
    </p:spTree>
    <p:extLst>
      <p:ext uri="{BB962C8B-B14F-4D97-AF65-F5344CB8AC3E}">
        <p14:creationId xmlns:p14="http://schemas.microsoft.com/office/powerpoint/2010/main" val="126447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EAD338-4C86-4285-8E8A-0B7EF364B6D2}"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B18A777-82D7-4617-A88A-820B2857B644}" type="slidenum">
              <a:rPr lang="en-US" smtClean="0"/>
              <a:t>‹#›</a:t>
            </a:fld>
            <a:endParaRPr lang="en-US"/>
          </a:p>
        </p:txBody>
      </p:sp>
    </p:spTree>
    <p:extLst>
      <p:ext uri="{BB962C8B-B14F-4D97-AF65-F5344CB8AC3E}">
        <p14:creationId xmlns:p14="http://schemas.microsoft.com/office/powerpoint/2010/main" val="3157131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EAD338-4C86-4285-8E8A-0B7EF364B6D2}"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B18A777-82D7-4617-A88A-820B2857B644}" type="slidenum">
              <a:rPr lang="en-US" smtClean="0"/>
              <a:t>‹#›</a:t>
            </a:fld>
            <a:endParaRPr lang="en-US"/>
          </a:p>
        </p:txBody>
      </p:sp>
    </p:spTree>
    <p:extLst>
      <p:ext uri="{BB962C8B-B14F-4D97-AF65-F5344CB8AC3E}">
        <p14:creationId xmlns:p14="http://schemas.microsoft.com/office/powerpoint/2010/main" val="359813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EAD338-4C86-4285-8E8A-0B7EF364B6D2}"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B18A777-82D7-4617-A88A-820B2857B644}" type="slidenum">
              <a:rPr lang="en-US" smtClean="0"/>
              <a:t>‹#›</a:t>
            </a:fld>
            <a:endParaRPr lang="en-US"/>
          </a:p>
        </p:txBody>
      </p:sp>
    </p:spTree>
    <p:extLst>
      <p:ext uri="{BB962C8B-B14F-4D97-AF65-F5344CB8AC3E}">
        <p14:creationId xmlns:p14="http://schemas.microsoft.com/office/powerpoint/2010/main" val="24163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EAD338-4C86-4285-8E8A-0B7EF364B6D2}" type="datetimeFigureOut">
              <a:rPr lang="en-US" smtClean="0"/>
              <a:t>9/30/2021</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B18A777-82D7-4617-A88A-820B2857B644}" type="slidenum">
              <a:rPr lang="en-US" smtClean="0"/>
              <a:t>‹#›</a:t>
            </a:fld>
            <a:endParaRPr lang="en-US"/>
          </a:p>
        </p:txBody>
      </p:sp>
    </p:spTree>
    <p:extLst>
      <p:ext uri="{BB962C8B-B14F-4D97-AF65-F5344CB8AC3E}">
        <p14:creationId xmlns:p14="http://schemas.microsoft.com/office/powerpoint/2010/main" val="1303350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EAD338-4C86-4285-8E8A-0B7EF364B6D2}" type="datetimeFigureOut">
              <a:rPr lang="en-US" smtClean="0"/>
              <a:t>9/30/2021</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B18A777-82D7-4617-A88A-820B2857B644}" type="slidenum">
              <a:rPr lang="en-US" smtClean="0"/>
              <a:t>‹#›</a:t>
            </a:fld>
            <a:endParaRPr lang="en-US"/>
          </a:p>
        </p:txBody>
      </p:sp>
    </p:spTree>
    <p:extLst>
      <p:ext uri="{BB962C8B-B14F-4D97-AF65-F5344CB8AC3E}">
        <p14:creationId xmlns:p14="http://schemas.microsoft.com/office/powerpoint/2010/main" val="287623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AD338-4C86-4285-8E8A-0B7EF364B6D2}" type="datetimeFigureOut">
              <a:rPr lang="en-US" smtClean="0"/>
              <a:t>9/30/2021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B18A777-82D7-4617-A88A-820B2857B644}" type="slidenum">
              <a:rPr lang="en-US" smtClean="0"/>
              <a:t>‹#›</a:t>
            </a:fld>
            <a:endParaRPr lang="en-US"/>
          </a:p>
        </p:txBody>
      </p:sp>
    </p:spTree>
    <p:extLst>
      <p:ext uri="{BB962C8B-B14F-4D97-AF65-F5344CB8AC3E}">
        <p14:creationId xmlns:p14="http://schemas.microsoft.com/office/powerpoint/2010/main" val="671192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EAD338-4C86-4285-8E8A-0B7EF364B6D2}"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B18A777-82D7-4617-A88A-820B2857B644}" type="slidenum">
              <a:rPr lang="en-US" smtClean="0"/>
              <a:t>‹#›</a:t>
            </a:fld>
            <a:endParaRPr lang="en-US"/>
          </a:p>
        </p:txBody>
      </p:sp>
    </p:spTree>
    <p:extLst>
      <p:ext uri="{BB962C8B-B14F-4D97-AF65-F5344CB8AC3E}">
        <p14:creationId xmlns:p14="http://schemas.microsoft.com/office/powerpoint/2010/main" val="3341495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EAD338-4C86-4285-8E8A-0B7EF364B6D2}"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B18A777-82D7-4617-A88A-820B2857B644}" type="slidenum">
              <a:rPr lang="en-US" smtClean="0"/>
              <a:t>‹#›</a:t>
            </a:fld>
            <a:endParaRPr lang="en-US"/>
          </a:p>
        </p:txBody>
      </p:sp>
    </p:spTree>
    <p:extLst>
      <p:ext uri="{BB962C8B-B14F-4D97-AF65-F5344CB8AC3E}">
        <p14:creationId xmlns:p14="http://schemas.microsoft.com/office/powerpoint/2010/main" val="377479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2EAD338-4C86-4285-8E8A-0B7EF364B6D2}" type="datetimeFigureOut">
              <a:rPr lang="en-US" smtClean="0"/>
              <a:t>9/30/2021</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B18A777-82D7-4617-A88A-820B2857B644}" type="slidenum">
              <a:rPr lang="en-US" smtClean="0"/>
              <a:t>‹#›</a:t>
            </a:fld>
            <a:endParaRPr lang="en-US"/>
          </a:p>
        </p:txBody>
      </p:sp>
    </p:spTree>
    <p:extLst>
      <p:ext uri="{BB962C8B-B14F-4D97-AF65-F5344CB8AC3E}">
        <p14:creationId xmlns:p14="http://schemas.microsoft.com/office/powerpoint/2010/main" val="150146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3" Type="http://schemas.openxmlformats.org/officeDocument/2006/relationships/hyperlink" Target="http://www.students.uidaho.edu/futurestudents" TargetMode="External"/><Relationship Id="rId7" Type="http://schemas.openxmlformats.org/officeDocument/2006/relationships/image" Target="../media/image4.png"/><Relationship Id="rId12"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image" Target="../media/image2.gif"/><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jpeg"/><Relationship Id="rId14"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bwMode="auto">
          <a:xfrm>
            <a:off x="76200" y="49528"/>
            <a:ext cx="6934200" cy="914400"/>
          </a:xfrm>
          <a:prstGeom prst="rect">
            <a:avLst/>
          </a:prstGeom>
          <a:solidFill>
            <a:srgbClr val="FFC000"/>
          </a:solidFill>
          <a:ln w="9525">
            <a:noFill/>
            <a:miter lim="800000"/>
            <a:headEnd/>
            <a:tailEnd/>
          </a:ln>
          <a:effectLst>
            <a:innerShdw blurRad="63500" dist="50800" dir="8100000">
              <a:srgbClr val="0F6FC6">
                <a:lumMod val="75000"/>
                <a:alpha val="50000"/>
              </a:srgbClr>
            </a:innerShdw>
          </a:effec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Asset Management</a:t>
            </a:r>
          </a:p>
        </p:txBody>
      </p:sp>
      <p:pic>
        <p:nvPicPr>
          <p:cNvPr id="5" name="Picture 3085" descr="Ideas. Innovation. Inspiration.">
            <a:hlinkClick r:id="rId3"/>
          </p:cNvPr>
          <p:cNvPicPr>
            <a:picLocks noChangeAspect="1" noChangeArrowheads="1"/>
          </p:cNvPicPr>
          <p:nvPr/>
        </p:nvPicPr>
        <p:blipFill>
          <a:blip r:embed="rId4" cstate="print"/>
          <a:srcRect/>
          <a:stretch>
            <a:fillRect/>
          </a:stretch>
        </p:blipFill>
        <p:spPr bwMode="auto">
          <a:xfrm>
            <a:off x="0" y="1066800"/>
            <a:ext cx="4371975" cy="1952625"/>
          </a:xfrm>
          <a:prstGeom prst="rect">
            <a:avLst/>
          </a:prstGeom>
          <a:noFill/>
          <a:ln w="9525">
            <a:noFill/>
            <a:miter lim="800000"/>
            <a:headEnd/>
            <a:tailEnd/>
          </a:ln>
        </p:spPr>
      </p:pic>
      <p:pic>
        <p:nvPicPr>
          <p:cNvPr id="6" name="Picture 11" descr="C:\Users\jgroves\Desktop\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8570" y="1066799"/>
            <a:ext cx="4573058" cy="1952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6" cstate="print"/>
          <a:srcRect/>
          <a:stretch>
            <a:fillRect/>
          </a:stretch>
        </p:blipFill>
        <p:spPr bwMode="auto">
          <a:xfrm>
            <a:off x="3533775" y="3163205"/>
            <a:ext cx="1676400" cy="1703733"/>
          </a:xfrm>
          <a:prstGeom prst="rect">
            <a:avLst/>
          </a:prstGeom>
          <a:noFill/>
          <a:ln w="9525">
            <a:noFill/>
            <a:miter lim="800000"/>
            <a:headEnd/>
            <a:tailEnd/>
          </a:ln>
        </p:spPr>
      </p:pic>
      <p:pic>
        <p:nvPicPr>
          <p:cNvPr id="8" name="Picture 6"/>
          <p:cNvPicPr>
            <a:picLocks noChangeAspect="1" noChangeArrowheads="1"/>
          </p:cNvPicPr>
          <p:nvPr/>
        </p:nvPicPr>
        <p:blipFill>
          <a:blip r:embed="rId7" cstate="print"/>
          <a:srcRect/>
          <a:stretch>
            <a:fillRect/>
          </a:stretch>
        </p:blipFill>
        <p:spPr bwMode="auto">
          <a:xfrm>
            <a:off x="5339630" y="3163205"/>
            <a:ext cx="3657600" cy="1703733"/>
          </a:xfrm>
          <a:prstGeom prst="rect">
            <a:avLst/>
          </a:prstGeom>
          <a:noFill/>
          <a:ln w="9525">
            <a:noFill/>
            <a:miter lim="800000"/>
            <a:headEnd/>
            <a:tailEnd/>
          </a:ln>
          <a:effectLst/>
        </p:spPr>
      </p:pic>
      <p:pic>
        <p:nvPicPr>
          <p:cNvPr id="9" name="Picture 3095" descr="John Gravelle collecting water samples"/>
          <p:cNvPicPr>
            <a:picLocks noChangeAspect="1" noChangeArrowheads="1"/>
          </p:cNvPicPr>
          <p:nvPr/>
        </p:nvPicPr>
        <p:blipFill>
          <a:blip r:embed="rId8" cstate="print"/>
          <a:srcRect/>
          <a:stretch>
            <a:fillRect/>
          </a:stretch>
        </p:blipFill>
        <p:spPr bwMode="auto">
          <a:xfrm>
            <a:off x="76200" y="4724400"/>
            <a:ext cx="1371600" cy="2057400"/>
          </a:xfrm>
          <a:prstGeom prst="rect">
            <a:avLst/>
          </a:prstGeom>
          <a:noFill/>
          <a:ln w="9525">
            <a:noFill/>
            <a:miter lim="800000"/>
            <a:headEnd/>
            <a:tailEnd/>
          </a:ln>
        </p:spPr>
      </p:pic>
      <p:pic>
        <p:nvPicPr>
          <p:cNvPr id="10" name="Picture 3099" descr="Prichard Gallery, Facilities"/>
          <p:cNvPicPr>
            <a:picLocks noChangeAspect="1" noChangeArrowheads="1"/>
          </p:cNvPicPr>
          <p:nvPr/>
        </p:nvPicPr>
        <p:blipFill rotWithShape="1">
          <a:blip r:embed="rId9" cstate="print"/>
          <a:srcRect t="19583"/>
          <a:stretch/>
        </p:blipFill>
        <p:spPr bwMode="auto">
          <a:xfrm>
            <a:off x="4495800" y="4953000"/>
            <a:ext cx="2023278" cy="938782"/>
          </a:xfrm>
          <a:prstGeom prst="rect">
            <a:avLst/>
          </a:prstGeom>
          <a:noFill/>
          <a:ln w="9525">
            <a:noFill/>
            <a:miter lim="800000"/>
            <a:headEnd/>
            <a:tailEnd/>
          </a:ln>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40660" y="5942074"/>
            <a:ext cx="1685958" cy="86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093" descr="students"/>
          <p:cNvPicPr>
            <a:picLocks noChangeAspect="1" noChangeArrowheads="1"/>
          </p:cNvPicPr>
          <p:nvPr/>
        </p:nvPicPr>
        <p:blipFill>
          <a:blip r:embed="rId11" cstate="print"/>
          <a:srcRect/>
          <a:stretch>
            <a:fillRect/>
          </a:stretch>
        </p:blipFill>
        <p:spPr bwMode="auto">
          <a:xfrm>
            <a:off x="6595278" y="4956048"/>
            <a:ext cx="2366151" cy="1597152"/>
          </a:xfrm>
          <a:prstGeom prst="rect">
            <a:avLst/>
          </a:prstGeom>
          <a:noFill/>
          <a:ln w="9525">
            <a:noFill/>
            <a:miter lim="800000"/>
            <a:headEnd/>
            <a:tailEnd/>
          </a:ln>
        </p:spPr>
      </p:pic>
      <p:pic>
        <p:nvPicPr>
          <p:cNvPr id="13" name="Picture 10" descr="C:\Users\jgroves\Desktop\2.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82379" y="49528"/>
            <a:ext cx="2042283" cy="10905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680" y="3260390"/>
            <a:ext cx="3347112" cy="1373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jgroves\Desktop\image.jpg"/>
          <p:cNvPicPr preferRelativeResize="0">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79804" y="4953000"/>
            <a:ext cx="2971800" cy="182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122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10600" cy="5105400"/>
          </a:xfrm>
          <a:solidFill>
            <a:schemeClr val="accent3">
              <a:lumMod val="20000"/>
              <a:lumOff val="80000"/>
            </a:schemeClr>
          </a:solidFill>
        </p:spPr>
        <p:txBody>
          <a:bodyPr>
            <a:normAutofit/>
          </a:bodyPr>
          <a:lstStyle/>
          <a:p>
            <a:pPr>
              <a:spcBef>
                <a:spcPts val="580"/>
              </a:spcBef>
              <a:buFont typeface="Wingdings" panose="05000000000000000000" pitchFamily="2" charset="2"/>
              <a:buChar char="Ø"/>
              <a:defRPr/>
            </a:pPr>
            <a:r>
              <a:rPr lang="en-US" sz="2800" b="1" i="1" u="sng" dirty="0">
                <a:latin typeface="Calibri" panose="020F0502020204030204" pitchFamily="34" charset="0"/>
                <a:cs typeface="Times New Roman" pitchFamily="18" charset="0"/>
              </a:rPr>
              <a:t>Property Management Office</a:t>
            </a:r>
            <a:endParaRPr lang="en-US" sz="2800" i="1" u="sng" dirty="0">
              <a:latin typeface="Calibri" panose="020F0502020204030204" pitchFamily="34" charset="0"/>
              <a:cs typeface="Times New Roman" pitchFamily="18" charset="0"/>
            </a:endParaRPr>
          </a:p>
          <a:p>
            <a:pPr marL="0" indent="0">
              <a:spcBef>
                <a:spcPts val="580"/>
              </a:spcBef>
              <a:buNone/>
              <a:defRPr/>
            </a:pPr>
            <a:r>
              <a:rPr lang="en-US" sz="2400" b="1" dirty="0">
                <a:latin typeface="Calibri" panose="020F0502020204030204" pitchFamily="34" charset="0"/>
                <a:cs typeface="Times New Roman" pitchFamily="18" charset="0"/>
              </a:rPr>
              <a:t>Inventory Verification findings and Reporting:</a:t>
            </a:r>
          </a:p>
          <a:p>
            <a:pPr marL="685800" lvl="1">
              <a:spcBef>
                <a:spcPts val="580"/>
              </a:spcBef>
              <a:buFont typeface="Arial" panose="020B0604020202020204" pitchFamily="34" charset="0"/>
              <a:buChar char="•"/>
              <a:defRPr/>
            </a:pPr>
            <a:r>
              <a:rPr lang="en-US" sz="2000" b="1" dirty="0">
                <a:latin typeface="Calibri" panose="020F0502020204030204" pitchFamily="34" charset="0"/>
                <a:cs typeface="Times New Roman" pitchFamily="18" charset="0"/>
              </a:rPr>
              <a:t>Asset Management will post results of physical verifications to Banner Fixed Assets and report results to appropriate personnel.</a:t>
            </a:r>
          </a:p>
          <a:p>
            <a:pPr marL="685800" lvl="1">
              <a:spcBef>
                <a:spcPts val="580"/>
              </a:spcBef>
              <a:buFont typeface="Arial" panose="020B0604020202020204" pitchFamily="34" charset="0"/>
              <a:buChar char="•"/>
              <a:defRPr/>
            </a:pPr>
            <a:endParaRPr lang="en-US" sz="2000" b="1" dirty="0">
              <a:latin typeface="Calibri" panose="020F0502020204030204" pitchFamily="34" charset="0"/>
              <a:cs typeface="Times New Roman" pitchFamily="18" charset="0"/>
            </a:endParaRPr>
          </a:p>
          <a:p>
            <a:pPr marL="685800" lvl="1">
              <a:spcBef>
                <a:spcPts val="580"/>
              </a:spcBef>
              <a:buFont typeface="Arial" panose="020B0604020202020204" pitchFamily="34" charset="0"/>
              <a:buChar char="•"/>
              <a:defRPr/>
            </a:pPr>
            <a:r>
              <a:rPr lang="en-US" sz="2000" b="1" dirty="0">
                <a:latin typeface="Calibri" panose="020F0502020204030204" pitchFamily="34" charset="0"/>
                <a:cs typeface="Times New Roman" pitchFamily="18" charset="0"/>
              </a:rPr>
              <a:t>Asset Management will analyze the results and determine if corrective actions are required.</a:t>
            </a:r>
          </a:p>
          <a:p>
            <a:pPr marL="685800" lvl="1">
              <a:spcBef>
                <a:spcPts val="580"/>
              </a:spcBef>
              <a:buFont typeface="Arial" panose="020B0604020202020204" pitchFamily="34" charset="0"/>
              <a:buChar char="•"/>
              <a:defRPr/>
            </a:pPr>
            <a:endParaRPr lang="en-US" sz="2000" b="1" dirty="0">
              <a:latin typeface="Calibri" panose="020F0502020204030204" pitchFamily="34" charset="0"/>
              <a:cs typeface="Times New Roman" pitchFamily="18" charset="0"/>
            </a:endParaRPr>
          </a:p>
          <a:p>
            <a:pPr marL="685800" lvl="1">
              <a:spcBef>
                <a:spcPts val="580"/>
              </a:spcBef>
              <a:buFont typeface="Arial" panose="020B0604020202020204" pitchFamily="34" charset="0"/>
              <a:buChar char="•"/>
              <a:defRPr/>
            </a:pPr>
            <a:r>
              <a:rPr lang="en-US" sz="2000" b="1" dirty="0">
                <a:latin typeface="Calibri" panose="020F0502020204030204" pitchFamily="34" charset="0"/>
                <a:cs typeface="Times New Roman" pitchFamily="18" charset="0"/>
              </a:rPr>
              <a:t>Asset Management will assist UPA in order to implement corrective actions.</a:t>
            </a:r>
          </a:p>
          <a:p>
            <a:pPr marL="685800" lvl="1">
              <a:spcBef>
                <a:spcPts val="580"/>
              </a:spcBef>
              <a:buFont typeface="Arial" panose="020B0604020202020204" pitchFamily="34" charset="0"/>
              <a:buChar char="•"/>
              <a:defRPr/>
            </a:pPr>
            <a:endParaRPr lang="en-US" sz="2000" b="1" dirty="0">
              <a:latin typeface="Calibri" panose="020F0502020204030204" pitchFamily="34" charset="0"/>
              <a:cs typeface="Times New Roman" pitchFamily="18" charset="0"/>
            </a:endParaRPr>
          </a:p>
          <a:p>
            <a:pPr marL="685800" lvl="1">
              <a:spcBef>
                <a:spcPts val="580"/>
              </a:spcBef>
              <a:buFont typeface="Arial" panose="020B0604020202020204" pitchFamily="34" charset="0"/>
              <a:buChar char="•"/>
              <a:defRPr/>
            </a:pPr>
            <a:r>
              <a:rPr lang="en-US" sz="2000" b="1" dirty="0">
                <a:latin typeface="Calibri" panose="020F0502020204030204" pitchFamily="34" charset="0"/>
                <a:cs typeface="Times New Roman" pitchFamily="18" charset="0"/>
              </a:rPr>
              <a:t>May conduct additional verifications to evaluate the effectiveness of proposed changes.</a:t>
            </a:r>
          </a:p>
          <a:p>
            <a:pPr marL="685800" lvl="1">
              <a:spcBef>
                <a:spcPts val="580"/>
              </a:spcBef>
              <a:buFont typeface="Arial" panose="020B0604020202020204" pitchFamily="34" charset="0"/>
              <a:buChar char="•"/>
              <a:defRPr/>
            </a:pPr>
            <a:endParaRPr lang="en-US" sz="1600" b="1" dirty="0">
              <a:latin typeface="Cambria" panose="02040503050406030204" pitchFamily="18" charset="0"/>
              <a:cs typeface="Times New Roman" pitchFamily="18" charset="0"/>
            </a:endParaRPr>
          </a:p>
          <a:p>
            <a:pPr marL="274320" indent="-274320">
              <a:spcBef>
                <a:spcPts val="580"/>
              </a:spcBef>
              <a:defRPr/>
            </a:pPr>
            <a:endParaRPr lang="en-US" sz="2000" b="1" dirty="0">
              <a:latin typeface="Cambria" panose="02040503050406030204" pitchFamily="18" charset="0"/>
              <a:cs typeface="Times New Roman" pitchFamily="18" charset="0"/>
            </a:endParaRPr>
          </a:p>
          <a:p>
            <a:pPr marL="274320" indent="-274320">
              <a:spcBef>
                <a:spcPts val="580"/>
              </a:spcBef>
              <a:defRPr/>
            </a:pPr>
            <a:endParaRPr lang="en-US" sz="2000" b="1" dirty="0">
              <a:latin typeface="Cambria" panose="02040503050406030204" pitchFamily="18" charset="0"/>
              <a:cs typeface="Times New Roman" pitchFamily="18" charset="0"/>
            </a:endParaRPr>
          </a:p>
          <a:p>
            <a:pPr marL="0" indent="0">
              <a:buNone/>
            </a:pPr>
            <a:endParaRPr lang="en-US" dirty="0"/>
          </a:p>
        </p:txBody>
      </p:sp>
      <p:sp>
        <p:nvSpPr>
          <p:cNvPr id="5" name="Rectangle 6"/>
          <p:cNvSpPr txBox="1">
            <a:spLocks noChangeArrowheads="1"/>
          </p:cNvSpPr>
          <p:nvPr/>
        </p:nvSpPr>
        <p:spPr bwMode="auto">
          <a:xfrm>
            <a:off x="76200" y="49528"/>
            <a:ext cx="6934200" cy="914400"/>
          </a:xfrm>
          <a:prstGeom prst="rect">
            <a:avLst/>
          </a:prstGeom>
          <a:solidFill>
            <a:srgbClr val="FFC000"/>
          </a:solidFill>
          <a:ln w="9525">
            <a:noFill/>
            <a:miter lim="800000"/>
            <a:headEnd/>
            <a:tailEnd/>
          </a:ln>
          <a:effectLst>
            <a:innerShdw blurRad="63500" dist="50800" dir="8100000">
              <a:srgbClr val="0F6FC6">
                <a:lumMod val="75000"/>
                <a:alpha val="50000"/>
              </a:srgbClr>
            </a:innerShdw>
          </a:effec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Asset Management</a:t>
            </a:r>
          </a:p>
        </p:txBody>
      </p:sp>
      <p:sp>
        <p:nvSpPr>
          <p:cNvPr id="8" name="Rectangle 2"/>
          <p:cNvSpPr txBox="1">
            <a:spLocks noChangeArrowheads="1"/>
          </p:cNvSpPr>
          <p:nvPr/>
        </p:nvSpPr>
        <p:spPr>
          <a:xfrm>
            <a:off x="76200" y="1001264"/>
            <a:ext cx="3810000" cy="381000"/>
          </a:xfrm>
          <a:prstGeom prst="rect">
            <a:avLst/>
          </a:prstGeom>
          <a:solidFill>
            <a:schemeClr val="bg1">
              <a:lumMod val="65000"/>
            </a:schemeClr>
          </a:solidFill>
          <a:effectLst>
            <a:outerShdw blurRad="50800" dist="50800" dir="5400000" algn="ctr" rotWithShape="0">
              <a:schemeClr val="bg1">
                <a:lumMod val="50000"/>
              </a:schemeClr>
            </a:outerShdw>
          </a:effectLst>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1800" b="1" i="1" dirty="0">
                <a:solidFill>
                  <a:srgbClr val="FFFF00"/>
                </a:solidFill>
                <a:latin typeface="TimesNewRoman,Bold"/>
              </a:rPr>
              <a:t>Verification of Annual Inventory</a:t>
            </a:r>
          </a:p>
        </p:txBody>
      </p:sp>
    </p:spTree>
    <p:extLst>
      <p:ext uri="{BB962C8B-B14F-4D97-AF65-F5344CB8AC3E}">
        <p14:creationId xmlns:p14="http://schemas.microsoft.com/office/powerpoint/2010/main" val="126247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5029200"/>
          </a:xfrm>
          <a:solidFill>
            <a:schemeClr val="accent3">
              <a:lumMod val="20000"/>
              <a:lumOff val="80000"/>
            </a:schemeClr>
          </a:solidFill>
        </p:spPr>
        <p:txBody>
          <a:bodyPr>
            <a:noAutofit/>
          </a:bodyPr>
          <a:lstStyle/>
          <a:p>
            <a:pPr>
              <a:spcBef>
                <a:spcPts val="580"/>
              </a:spcBef>
              <a:buFont typeface="Wingdings" panose="05000000000000000000" pitchFamily="2" charset="2"/>
              <a:buChar char="Ø"/>
              <a:defRPr/>
            </a:pPr>
            <a:r>
              <a:rPr lang="en-US" sz="2800" b="1" i="1" u="sng" dirty="0">
                <a:latin typeface="Calibri" panose="020F0502020204030204" pitchFamily="34" charset="0"/>
                <a:cs typeface="Times New Roman" pitchFamily="18" charset="0"/>
              </a:rPr>
              <a:t>Property Management Office</a:t>
            </a:r>
            <a:endParaRPr lang="en-US" sz="2800" i="1" u="sng" dirty="0">
              <a:latin typeface="Calibri" panose="020F0502020204030204" pitchFamily="34" charset="0"/>
              <a:cs typeface="Times New Roman" pitchFamily="18" charset="0"/>
            </a:endParaRPr>
          </a:p>
          <a:p>
            <a:pPr marL="0" indent="0">
              <a:spcBef>
                <a:spcPts val="580"/>
              </a:spcBef>
              <a:buNone/>
              <a:defRPr/>
            </a:pPr>
            <a:r>
              <a:rPr lang="en-US" sz="2400" b="1" dirty="0">
                <a:latin typeface="Calibri" panose="020F0502020204030204" pitchFamily="34" charset="0"/>
                <a:cs typeface="Times New Roman" pitchFamily="18" charset="0"/>
              </a:rPr>
              <a:t>Report of results distribution:</a:t>
            </a:r>
          </a:p>
          <a:p>
            <a:pPr lvl="1">
              <a:spcBef>
                <a:spcPts val="580"/>
              </a:spcBef>
              <a:buFont typeface="Arial" panose="020B0604020202020204" pitchFamily="34" charset="0"/>
              <a:buChar char="•"/>
              <a:defRPr/>
            </a:pPr>
            <a:r>
              <a:rPr lang="en-US" sz="2000" b="1" dirty="0">
                <a:latin typeface="Calibri" panose="020F0502020204030204" pitchFamily="34" charset="0"/>
                <a:cs typeface="Times New Roman" pitchFamily="18" charset="0"/>
              </a:rPr>
              <a:t>Unit Property Administrator (UPA)</a:t>
            </a:r>
          </a:p>
          <a:p>
            <a:pPr lvl="1">
              <a:spcBef>
                <a:spcPts val="580"/>
              </a:spcBef>
              <a:buFont typeface="Arial" panose="020B0604020202020204" pitchFamily="34" charset="0"/>
              <a:buChar char="•"/>
              <a:defRPr/>
            </a:pPr>
            <a:endParaRPr lang="en-US" sz="1200" b="1" dirty="0">
              <a:latin typeface="Calibri" panose="020F0502020204030204" pitchFamily="34" charset="0"/>
              <a:cs typeface="Times New Roman" pitchFamily="18" charset="0"/>
            </a:endParaRPr>
          </a:p>
          <a:p>
            <a:pPr lvl="1">
              <a:spcBef>
                <a:spcPts val="580"/>
              </a:spcBef>
              <a:buFont typeface="Arial" panose="020B0604020202020204" pitchFamily="34" charset="0"/>
              <a:buChar char="•"/>
              <a:defRPr/>
            </a:pPr>
            <a:r>
              <a:rPr lang="en-US" sz="2000" b="1" dirty="0">
                <a:latin typeface="Calibri" panose="020F0502020204030204" pitchFamily="34" charset="0"/>
                <a:cs typeface="Times New Roman" pitchFamily="18" charset="0"/>
              </a:rPr>
              <a:t>Dean or equivalent unit Administrator</a:t>
            </a:r>
          </a:p>
          <a:p>
            <a:pPr lvl="1">
              <a:spcBef>
                <a:spcPts val="580"/>
              </a:spcBef>
              <a:buFont typeface="Arial" panose="020B0604020202020204" pitchFamily="34" charset="0"/>
              <a:buChar char="•"/>
              <a:defRPr/>
            </a:pPr>
            <a:endParaRPr lang="en-US" sz="1200" b="1" dirty="0">
              <a:latin typeface="Calibri" panose="020F0502020204030204" pitchFamily="34" charset="0"/>
              <a:cs typeface="Times New Roman" pitchFamily="18" charset="0"/>
            </a:endParaRPr>
          </a:p>
          <a:p>
            <a:pPr lvl="1">
              <a:spcBef>
                <a:spcPts val="580"/>
              </a:spcBef>
              <a:buFont typeface="Arial" panose="020B0604020202020204" pitchFamily="34" charset="0"/>
              <a:buChar char="•"/>
              <a:defRPr/>
            </a:pPr>
            <a:r>
              <a:rPr lang="en-US" sz="2000" b="1" dirty="0">
                <a:latin typeface="Calibri" panose="020F0502020204030204" pitchFamily="34" charset="0"/>
                <a:cs typeface="Times New Roman" pitchFamily="18" charset="0"/>
              </a:rPr>
              <a:t>General Accounting Manager </a:t>
            </a:r>
          </a:p>
          <a:p>
            <a:pPr lvl="1">
              <a:spcBef>
                <a:spcPts val="580"/>
              </a:spcBef>
              <a:buFont typeface="Arial" panose="020B0604020202020204" pitchFamily="34" charset="0"/>
              <a:buChar char="•"/>
              <a:defRPr/>
            </a:pPr>
            <a:endParaRPr lang="en-US" sz="1200" b="1" dirty="0">
              <a:latin typeface="Calibri" panose="020F0502020204030204" pitchFamily="34" charset="0"/>
              <a:cs typeface="Times New Roman" pitchFamily="18" charset="0"/>
            </a:endParaRPr>
          </a:p>
          <a:p>
            <a:pPr lvl="1">
              <a:spcBef>
                <a:spcPts val="580"/>
              </a:spcBef>
              <a:buFont typeface="Arial" panose="020B0604020202020204" pitchFamily="34" charset="0"/>
              <a:buChar char="•"/>
              <a:defRPr/>
            </a:pPr>
            <a:r>
              <a:rPr lang="en-US" sz="2000" b="1" dirty="0">
                <a:latin typeface="Calibri" panose="020F0502020204030204" pitchFamily="34" charset="0"/>
                <a:cs typeface="Times New Roman" pitchFamily="18" charset="0"/>
              </a:rPr>
              <a:t>University of Idaho Controller (where applicable)</a:t>
            </a:r>
          </a:p>
          <a:p>
            <a:pPr lvl="1">
              <a:spcBef>
                <a:spcPts val="580"/>
              </a:spcBef>
              <a:buFont typeface="Arial" panose="020B0604020202020204" pitchFamily="34" charset="0"/>
              <a:buChar char="•"/>
              <a:defRPr/>
            </a:pPr>
            <a:endParaRPr lang="en-US" sz="1200" b="1" dirty="0">
              <a:latin typeface="Calibri" panose="020F0502020204030204" pitchFamily="34" charset="0"/>
              <a:cs typeface="Times New Roman" pitchFamily="18" charset="0"/>
            </a:endParaRPr>
          </a:p>
          <a:p>
            <a:pPr lvl="1">
              <a:spcBef>
                <a:spcPts val="580"/>
              </a:spcBef>
              <a:buFont typeface="Arial" panose="020B0604020202020204" pitchFamily="34" charset="0"/>
              <a:buChar char="•"/>
              <a:defRPr/>
            </a:pPr>
            <a:r>
              <a:rPr lang="en-US" sz="2000" b="1" dirty="0">
                <a:latin typeface="Calibri" panose="020F0502020204030204" pitchFamily="34" charset="0"/>
                <a:cs typeface="Times New Roman" pitchFamily="18" charset="0"/>
              </a:rPr>
              <a:t>Office of Sponsored Programs (where applicable)</a:t>
            </a:r>
          </a:p>
          <a:p>
            <a:pPr lvl="1">
              <a:spcBef>
                <a:spcPts val="580"/>
              </a:spcBef>
              <a:buFont typeface="Arial" panose="020B0604020202020204" pitchFamily="34" charset="0"/>
              <a:buChar char="•"/>
              <a:defRPr/>
            </a:pPr>
            <a:endParaRPr lang="en-US" sz="1200" b="1" dirty="0">
              <a:latin typeface="Calibri" panose="020F0502020204030204" pitchFamily="34" charset="0"/>
              <a:cs typeface="Times New Roman" pitchFamily="18" charset="0"/>
            </a:endParaRPr>
          </a:p>
          <a:p>
            <a:pPr lvl="1">
              <a:spcBef>
                <a:spcPts val="580"/>
              </a:spcBef>
              <a:buFont typeface="Arial" panose="020B0604020202020204" pitchFamily="34" charset="0"/>
              <a:buChar char="•"/>
              <a:defRPr/>
            </a:pPr>
            <a:r>
              <a:rPr lang="en-US" sz="2000" b="1" dirty="0">
                <a:latin typeface="Calibri" panose="020F0502020204030204" pitchFamily="34" charset="0"/>
                <a:cs typeface="Times New Roman" pitchFamily="18" charset="0"/>
              </a:rPr>
              <a:t>Risk Management (where applicable)</a:t>
            </a:r>
          </a:p>
          <a:p>
            <a:pPr marL="274320" indent="-274320">
              <a:spcBef>
                <a:spcPts val="580"/>
              </a:spcBef>
              <a:defRPr/>
            </a:pPr>
            <a:endParaRPr lang="en-US" sz="2000" b="1" dirty="0">
              <a:latin typeface="Cambria" panose="02040503050406030204" pitchFamily="18" charset="0"/>
              <a:cs typeface="Times New Roman" pitchFamily="18" charset="0"/>
            </a:endParaRPr>
          </a:p>
          <a:p>
            <a:pPr marL="274320" indent="-274320">
              <a:spcBef>
                <a:spcPts val="580"/>
              </a:spcBef>
              <a:defRPr/>
            </a:pPr>
            <a:endParaRPr lang="en-US" sz="2000" b="1" dirty="0">
              <a:latin typeface="Cambria" panose="02040503050406030204" pitchFamily="18" charset="0"/>
              <a:cs typeface="Times New Roman" pitchFamily="18" charset="0"/>
            </a:endParaRPr>
          </a:p>
          <a:p>
            <a:pPr marL="274320" indent="-274320">
              <a:spcBef>
                <a:spcPts val="580"/>
              </a:spcBef>
              <a:defRPr/>
            </a:pPr>
            <a:endParaRPr lang="en-US" sz="2000" b="1" dirty="0">
              <a:latin typeface="Cambria" panose="02040503050406030204" pitchFamily="18" charset="0"/>
              <a:cs typeface="Times New Roman" pitchFamily="18" charset="0"/>
            </a:endParaRPr>
          </a:p>
          <a:p>
            <a:pPr marL="0" indent="0">
              <a:buNone/>
            </a:pPr>
            <a:endParaRPr lang="en-US" sz="2000" dirty="0"/>
          </a:p>
        </p:txBody>
      </p:sp>
      <p:sp>
        <p:nvSpPr>
          <p:cNvPr id="5" name="Rectangle 6"/>
          <p:cNvSpPr txBox="1">
            <a:spLocks noChangeArrowheads="1"/>
          </p:cNvSpPr>
          <p:nvPr/>
        </p:nvSpPr>
        <p:spPr bwMode="auto">
          <a:xfrm>
            <a:off x="76200" y="49528"/>
            <a:ext cx="6934200" cy="914400"/>
          </a:xfrm>
          <a:prstGeom prst="rect">
            <a:avLst/>
          </a:prstGeom>
          <a:solidFill>
            <a:srgbClr val="FFC000"/>
          </a:solidFill>
          <a:ln w="9525">
            <a:noFill/>
            <a:miter lim="800000"/>
            <a:headEnd/>
            <a:tailEnd/>
          </a:ln>
          <a:effectLst>
            <a:innerShdw blurRad="63500" dist="50800" dir="8100000">
              <a:srgbClr val="0F6FC6">
                <a:lumMod val="75000"/>
                <a:alpha val="50000"/>
              </a:srgbClr>
            </a:innerShdw>
          </a:effec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Asset Management</a:t>
            </a:r>
          </a:p>
        </p:txBody>
      </p:sp>
      <p:sp>
        <p:nvSpPr>
          <p:cNvPr id="8" name="Rectangle 2"/>
          <p:cNvSpPr txBox="1">
            <a:spLocks noChangeArrowheads="1"/>
          </p:cNvSpPr>
          <p:nvPr/>
        </p:nvSpPr>
        <p:spPr>
          <a:xfrm>
            <a:off x="76200" y="1001264"/>
            <a:ext cx="3810000" cy="381000"/>
          </a:xfrm>
          <a:prstGeom prst="rect">
            <a:avLst/>
          </a:prstGeom>
          <a:solidFill>
            <a:schemeClr val="bg1">
              <a:lumMod val="65000"/>
            </a:schemeClr>
          </a:solidFill>
          <a:effectLst>
            <a:outerShdw blurRad="50800" dist="50800" dir="5400000" algn="ctr" rotWithShape="0">
              <a:schemeClr val="bg1">
                <a:lumMod val="50000"/>
              </a:schemeClr>
            </a:outerShdw>
          </a:effectLst>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1800" b="1" i="1" dirty="0">
                <a:solidFill>
                  <a:srgbClr val="FFFF00"/>
                </a:solidFill>
                <a:latin typeface="TimesNewRoman,Bold"/>
              </a:rPr>
              <a:t>Verification of Annual Inventory</a:t>
            </a:r>
          </a:p>
        </p:txBody>
      </p:sp>
    </p:spTree>
    <p:extLst>
      <p:ext uri="{BB962C8B-B14F-4D97-AF65-F5344CB8AC3E}">
        <p14:creationId xmlns:p14="http://schemas.microsoft.com/office/powerpoint/2010/main" val="379564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fade">
                                      <p:cBhvr>
                                        <p:cTn id="3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5029200"/>
          </a:xfrm>
          <a:solidFill>
            <a:schemeClr val="accent3">
              <a:lumMod val="20000"/>
              <a:lumOff val="80000"/>
            </a:schemeClr>
          </a:solidFill>
        </p:spPr>
        <p:txBody>
          <a:bodyPr>
            <a:normAutofit/>
          </a:bodyPr>
          <a:lstStyle/>
          <a:p>
            <a:pPr marL="273685">
              <a:spcBef>
                <a:spcPts val="370"/>
              </a:spcBef>
              <a:buFont typeface="Wingdings" pitchFamily="2" charset="2"/>
              <a:buChar char="Ø"/>
              <a:defRPr/>
            </a:pPr>
            <a:r>
              <a:rPr lang="en-US" sz="2800" b="1" i="1" u="sng" dirty="0">
                <a:latin typeface="Calibri" panose="020F0502020204030204" pitchFamily="34" charset="0"/>
              </a:rPr>
              <a:t>Property Additions</a:t>
            </a:r>
          </a:p>
          <a:p>
            <a:pPr marL="273685">
              <a:spcBef>
                <a:spcPts val="370"/>
              </a:spcBef>
              <a:buNone/>
              <a:defRPr/>
            </a:pPr>
            <a:endParaRPr lang="en-US" sz="2000" b="1" dirty="0">
              <a:latin typeface="Calibri" panose="020F0502020204030204" pitchFamily="34" charset="0"/>
            </a:endParaRPr>
          </a:p>
          <a:p>
            <a:pPr marL="822960" lvl="2">
              <a:spcBef>
                <a:spcPts val="370"/>
              </a:spcBef>
              <a:defRPr/>
            </a:pPr>
            <a:r>
              <a:rPr lang="en-US" b="1" dirty="0">
                <a:latin typeface="Calibri" panose="020F0502020204030204" pitchFamily="34" charset="0"/>
              </a:rPr>
              <a:t>Asset Management will review all capital outlay equipment purchases Greater than $5K (account code E6***). Less than $5K (account code E7***)</a:t>
            </a:r>
          </a:p>
          <a:p>
            <a:pPr marL="822960" lvl="2">
              <a:spcBef>
                <a:spcPts val="370"/>
              </a:spcBef>
              <a:defRPr/>
            </a:pPr>
            <a:endParaRPr lang="en-US" b="1" dirty="0">
              <a:latin typeface="Calibri" panose="020F0502020204030204" pitchFamily="34" charset="0"/>
            </a:endParaRPr>
          </a:p>
          <a:p>
            <a:pPr marL="822960" lvl="2">
              <a:spcBef>
                <a:spcPts val="370"/>
              </a:spcBef>
              <a:defRPr/>
            </a:pPr>
            <a:r>
              <a:rPr lang="en-US" b="1" dirty="0">
                <a:latin typeface="Calibri" panose="020F0502020204030204" pitchFamily="34" charset="0"/>
              </a:rPr>
              <a:t>Asset Management will assign University property tags for each item added to Fixed Assets.</a:t>
            </a:r>
          </a:p>
          <a:p>
            <a:pPr marL="594360" lvl="2" indent="0">
              <a:spcBef>
                <a:spcPts val="370"/>
              </a:spcBef>
              <a:buNone/>
              <a:defRPr/>
            </a:pPr>
            <a:endParaRPr lang="en-US" b="1" dirty="0">
              <a:latin typeface="Calibri" panose="020F0502020204030204" pitchFamily="34" charset="0"/>
            </a:endParaRPr>
          </a:p>
          <a:p>
            <a:pPr marL="822960" lvl="2">
              <a:spcBef>
                <a:spcPts val="370"/>
              </a:spcBef>
              <a:defRPr/>
            </a:pPr>
            <a:r>
              <a:rPr lang="en-US" b="1" dirty="0">
                <a:latin typeface="Calibri" panose="020F0502020204030204" pitchFamily="34" charset="0"/>
              </a:rPr>
              <a:t>UPA’s and/or end users are responsible for affixing tags to assigned equipment. </a:t>
            </a:r>
          </a:p>
          <a:p>
            <a:pPr marL="274320" indent="-274320">
              <a:spcBef>
                <a:spcPts val="580"/>
              </a:spcBef>
              <a:defRPr/>
            </a:pPr>
            <a:endParaRPr lang="en-US" sz="2000" b="1" dirty="0">
              <a:latin typeface="Cambria" panose="02040503050406030204" pitchFamily="18" charset="0"/>
              <a:cs typeface="Times New Roman" pitchFamily="18" charset="0"/>
            </a:endParaRPr>
          </a:p>
          <a:p>
            <a:pPr marL="274320" indent="-274320">
              <a:spcBef>
                <a:spcPts val="580"/>
              </a:spcBef>
              <a:defRPr/>
            </a:pPr>
            <a:endParaRPr lang="en-US" sz="2000" b="1" dirty="0">
              <a:latin typeface="Cambria" panose="02040503050406030204" pitchFamily="18" charset="0"/>
              <a:cs typeface="Times New Roman" pitchFamily="18" charset="0"/>
            </a:endParaRPr>
          </a:p>
          <a:p>
            <a:pPr marL="274320" indent="-274320">
              <a:spcBef>
                <a:spcPts val="580"/>
              </a:spcBef>
              <a:defRPr/>
            </a:pPr>
            <a:endParaRPr lang="en-US" sz="2000" b="1" dirty="0">
              <a:latin typeface="Cambria" panose="02040503050406030204" pitchFamily="18" charset="0"/>
              <a:cs typeface="Times New Roman" pitchFamily="18" charset="0"/>
            </a:endParaRPr>
          </a:p>
          <a:p>
            <a:pPr marL="0" indent="0">
              <a:buNone/>
            </a:pPr>
            <a:endParaRPr lang="en-US" dirty="0"/>
          </a:p>
        </p:txBody>
      </p:sp>
      <p:sp>
        <p:nvSpPr>
          <p:cNvPr id="5" name="Rectangle 6"/>
          <p:cNvSpPr txBox="1">
            <a:spLocks noChangeArrowheads="1"/>
          </p:cNvSpPr>
          <p:nvPr/>
        </p:nvSpPr>
        <p:spPr bwMode="auto">
          <a:xfrm>
            <a:off x="76200" y="49528"/>
            <a:ext cx="6934200" cy="914400"/>
          </a:xfrm>
          <a:prstGeom prst="rect">
            <a:avLst/>
          </a:prstGeom>
          <a:solidFill>
            <a:srgbClr val="FFC000"/>
          </a:solidFill>
          <a:ln w="9525">
            <a:noFill/>
            <a:miter lim="800000"/>
            <a:headEnd/>
            <a:tailEnd/>
          </a:ln>
          <a:effectLst>
            <a:innerShdw blurRad="63500" dist="50800" dir="8100000">
              <a:srgbClr val="0F6FC6">
                <a:lumMod val="75000"/>
                <a:alpha val="50000"/>
              </a:srgbClr>
            </a:innerShdw>
          </a:effec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Asset Management</a:t>
            </a:r>
          </a:p>
        </p:txBody>
      </p:sp>
      <p:sp>
        <p:nvSpPr>
          <p:cNvPr id="8" name="Rectangle 2"/>
          <p:cNvSpPr txBox="1">
            <a:spLocks noChangeArrowheads="1"/>
          </p:cNvSpPr>
          <p:nvPr/>
        </p:nvSpPr>
        <p:spPr>
          <a:xfrm>
            <a:off x="76200" y="1001264"/>
            <a:ext cx="2286000" cy="381000"/>
          </a:xfrm>
          <a:prstGeom prst="rect">
            <a:avLst/>
          </a:prstGeom>
          <a:solidFill>
            <a:schemeClr val="bg1">
              <a:lumMod val="65000"/>
            </a:schemeClr>
          </a:solidFill>
          <a:effectLst>
            <a:outerShdw blurRad="50800" dist="50800" dir="5400000" algn="ctr" rotWithShape="0">
              <a:schemeClr val="bg1">
                <a:lumMod val="50000"/>
              </a:schemeClr>
            </a:outerShdw>
          </a:effectLst>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1800" b="1" i="1" dirty="0">
                <a:solidFill>
                  <a:srgbClr val="FFFF00"/>
                </a:solidFill>
                <a:latin typeface="TimesNewRoman,Bold"/>
              </a:rPr>
              <a:t>Property Additions</a:t>
            </a:r>
          </a:p>
        </p:txBody>
      </p:sp>
    </p:spTree>
    <p:extLst>
      <p:ext uri="{BB962C8B-B14F-4D97-AF65-F5344CB8AC3E}">
        <p14:creationId xmlns:p14="http://schemas.microsoft.com/office/powerpoint/2010/main" val="404274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10600" cy="4953000"/>
          </a:xfrm>
          <a:solidFill>
            <a:schemeClr val="accent3">
              <a:lumMod val="20000"/>
              <a:lumOff val="80000"/>
            </a:schemeClr>
          </a:solidFill>
        </p:spPr>
        <p:txBody>
          <a:bodyPr>
            <a:normAutofit/>
          </a:bodyPr>
          <a:lstStyle/>
          <a:p>
            <a:pPr marL="273685">
              <a:spcBef>
                <a:spcPts val="370"/>
              </a:spcBef>
              <a:buFont typeface="Wingdings" pitchFamily="2" charset="2"/>
              <a:buChar char="Ø"/>
              <a:defRPr/>
            </a:pPr>
            <a:r>
              <a:rPr lang="en-US" sz="3000" b="1" i="1" u="sng" dirty="0"/>
              <a:t>Property Additions</a:t>
            </a:r>
          </a:p>
          <a:p>
            <a:pPr marL="273685">
              <a:spcBef>
                <a:spcPts val="370"/>
              </a:spcBef>
              <a:buNone/>
              <a:defRPr/>
            </a:pPr>
            <a:endParaRPr lang="en-US" sz="1400" b="1" dirty="0"/>
          </a:p>
          <a:p>
            <a:pPr marL="822960" lvl="2">
              <a:spcBef>
                <a:spcPts val="370"/>
              </a:spcBef>
              <a:defRPr/>
            </a:pPr>
            <a:r>
              <a:rPr lang="en-US" b="1" dirty="0"/>
              <a:t>UPA must review attached property management inventory sheet (PMIR) and promptly enter all changes in Vandal Web – Asset Change Requests for approval. </a:t>
            </a:r>
          </a:p>
          <a:p>
            <a:pPr marL="822960" lvl="2">
              <a:spcBef>
                <a:spcPts val="370"/>
              </a:spcBef>
              <a:defRPr/>
            </a:pPr>
            <a:endParaRPr lang="en-US" b="1" dirty="0"/>
          </a:p>
          <a:p>
            <a:pPr marL="822960" lvl="2">
              <a:spcBef>
                <a:spcPts val="370"/>
              </a:spcBef>
              <a:defRPr/>
            </a:pPr>
            <a:r>
              <a:rPr lang="en-US" b="1" dirty="0"/>
              <a:t>UPA must notify </a:t>
            </a:r>
            <a:r>
              <a:rPr lang="en-US" b="1" dirty="0">
                <a:latin typeface="Calibri" panose="020F0502020204030204" pitchFamily="34" charset="0"/>
              </a:rPr>
              <a:t>Asset Management</a:t>
            </a:r>
            <a:r>
              <a:rPr lang="en-US" b="1" dirty="0"/>
              <a:t> of items received other than Capital Outlay (CO)  (Gifts, Govt furnished property).</a:t>
            </a:r>
          </a:p>
          <a:p>
            <a:pPr marL="822960" lvl="2">
              <a:spcBef>
                <a:spcPts val="370"/>
              </a:spcBef>
              <a:defRPr/>
            </a:pPr>
            <a:endParaRPr lang="en-US" b="1" dirty="0"/>
          </a:p>
          <a:p>
            <a:pPr marL="822960" lvl="2">
              <a:spcBef>
                <a:spcPts val="370"/>
              </a:spcBef>
              <a:defRPr/>
            </a:pPr>
            <a:r>
              <a:rPr lang="en-US" b="1" dirty="0"/>
              <a:t>Equipment purchases must be assigned correct account code – see above</a:t>
            </a:r>
          </a:p>
          <a:p>
            <a:pPr marL="274320" indent="-274320">
              <a:spcBef>
                <a:spcPts val="580"/>
              </a:spcBef>
              <a:defRPr/>
            </a:pPr>
            <a:endParaRPr lang="en-US" sz="2000" b="1" dirty="0">
              <a:latin typeface="Cambria" panose="02040503050406030204" pitchFamily="18" charset="0"/>
              <a:cs typeface="Times New Roman" pitchFamily="18" charset="0"/>
            </a:endParaRPr>
          </a:p>
          <a:p>
            <a:pPr marL="274320" indent="-274320">
              <a:spcBef>
                <a:spcPts val="580"/>
              </a:spcBef>
              <a:defRPr/>
            </a:pPr>
            <a:endParaRPr lang="en-US" sz="2000" b="1" dirty="0">
              <a:latin typeface="Cambria" panose="02040503050406030204" pitchFamily="18" charset="0"/>
              <a:cs typeface="Times New Roman" pitchFamily="18" charset="0"/>
            </a:endParaRPr>
          </a:p>
          <a:p>
            <a:pPr marL="274320" indent="-274320">
              <a:spcBef>
                <a:spcPts val="580"/>
              </a:spcBef>
              <a:defRPr/>
            </a:pPr>
            <a:endParaRPr lang="en-US" sz="2000" b="1" dirty="0">
              <a:latin typeface="Cambria" panose="02040503050406030204" pitchFamily="18" charset="0"/>
              <a:cs typeface="Times New Roman" pitchFamily="18" charset="0"/>
            </a:endParaRPr>
          </a:p>
          <a:p>
            <a:pPr marL="0" indent="0">
              <a:buNone/>
            </a:pPr>
            <a:endParaRPr lang="en-US" dirty="0"/>
          </a:p>
        </p:txBody>
      </p:sp>
      <p:sp>
        <p:nvSpPr>
          <p:cNvPr id="5" name="Rectangle 6"/>
          <p:cNvSpPr txBox="1">
            <a:spLocks noChangeArrowheads="1"/>
          </p:cNvSpPr>
          <p:nvPr/>
        </p:nvSpPr>
        <p:spPr bwMode="auto">
          <a:xfrm>
            <a:off x="76200" y="49528"/>
            <a:ext cx="6934200" cy="914400"/>
          </a:xfrm>
          <a:prstGeom prst="rect">
            <a:avLst/>
          </a:prstGeom>
          <a:solidFill>
            <a:srgbClr val="FFC000"/>
          </a:solidFill>
          <a:ln w="9525">
            <a:noFill/>
            <a:miter lim="800000"/>
            <a:headEnd/>
            <a:tailEnd/>
          </a:ln>
          <a:effectLst>
            <a:innerShdw blurRad="63500" dist="50800" dir="8100000">
              <a:srgbClr val="0F6FC6">
                <a:lumMod val="75000"/>
                <a:alpha val="50000"/>
              </a:srgbClr>
            </a:innerShdw>
          </a:effec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Asset Management</a:t>
            </a:r>
          </a:p>
        </p:txBody>
      </p:sp>
      <p:sp>
        <p:nvSpPr>
          <p:cNvPr id="8" name="Rectangle 2"/>
          <p:cNvSpPr txBox="1">
            <a:spLocks noChangeArrowheads="1"/>
          </p:cNvSpPr>
          <p:nvPr/>
        </p:nvSpPr>
        <p:spPr>
          <a:xfrm>
            <a:off x="76200" y="1001264"/>
            <a:ext cx="2286000" cy="381000"/>
          </a:xfrm>
          <a:prstGeom prst="rect">
            <a:avLst/>
          </a:prstGeom>
          <a:solidFill>
            <a:schemeClr val="bg1">
              <a:lumMod val="65000"/>
            </a:schemeClr>
          </a:solidFill>
          <a:effectLst>
            <a:outerShdw blurRad="50800" dist="50800" dir="5400000" algn="ctr" rotWithShape="0">
              <a:schemeClr val="bg1">
                <a:lumMod val="50000"/>
              </a:schemeClr>
            </a:outerShdw>
          </a:effectLst>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1800" b="1" i="1" dirty="0">
                <a:solidFill>
                  <a:srgbClr val="FFFF00"/>
                </a:solidFill>
                <a:latin typeface="TimesNewRoman,Bold"/>
              </a:rPr>
              <a:t>Property Additions</a:t>
            </a:r>
          </a:p>
        </p:txBody>
      </p:sp>
    </p:spTree>
    <p:extLst>
      <p:ext uri="{BB962C8B-B14F-4D97-AF65-F5344CB8AC3E}">
        <p14:creationId xmlns:p14="http://schemas.microsoft.com/office/powerpoint/2010/main" val="37416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763000" cy="5029200"/>
          </a:xfrm>
          <a:solidFill>
            <a:schemeClr val="accent3">
              <a:lumMod val="20000"/>
              <a:lumOff val="80000"/>
            </a:schemeClr>
          </a:solidFill>
        </p:spPr>
        <p:txBody>
          <a:bodyPr>
            <a:noAutofit/>
          </a:bodyPr>
          <a:lstStyle/>
          <a:p>
            <a:pPr marL="273685">
              <a:spcBef>
                <a:spcPts val="370"/>
              </a:spcBef>
              <a:buFont typeface="Wingdings" pitchFamily="2" charset="2"/>
              <a:buChar char="Ø"/>
              <a:defRPr/>
            </a:pPr>
            <a:r>
              <a:rPr lang="en-US" sz="2800" b="1" i="1" u="sng" dirty="0">
                <a:latin typeface="Calibri" panose="020F0502020204030204" pitchFamily="34" charset="0"/>
              </a:rPr>
              <a:t>Property Additions/Deletions</a:t>
            </a:r>
            <a:endParaRPr lang="en-US" sz="2800" b="1" i="1" u="sng" dirty="0">
              <a:solidFill>
                <a:srgbClr val="FFFF00"/>
              </a:solidFill>
              <a:latin typeface="Calibri" panose="020F0502020204030204" pitchFamily="34" charset="0"/>
            </a:endParaRPr>
          </a:p>
          <a:p>
            <a:pPr marL="262573" lvl="1" indent="0">
              <a:spcBef>
                <a:spcPts val="370"/>
              </a:spcBef>
              <a:buNone/>
              <a:defRPr/>
            </a:pPr>
            <a:r>
              <a:rPr lang="en-US" sz="1800" b="1" dirty="0">
                <a:latin typeface="Calibri" panose="020F0502020204030204" pitchFamily="34" charset="0"/>
              </a:rPr>
              <a:t>Trade-Ins:</a:t>
            </a:r>
          </a:p>
          <a:p>
            <a:pPr marL="822960" lvl="2">
              <a:spcBef>
                <a:spcPts val="370"/>
              </a:spcBef>
              <a:defRPr/>
            </a:pPr>
            <a:r>
              <a:rPr lang="en-US" sz="1800" dirty="0">
                <a:latin typeface="Calibri" panose="020F0502020204030204" pitchFamily="34" charset="0"/>
              </a:rPr>
              <a:t>Trade-ins require special care. </a:t>
            </a:r>
          </a:p>
          <a:p>
            <a:pPr marL="822960" lvl="2">
              <a:spcBef>
                <a:spcPts val="370"/>
              </a:spcBef>
              <a:defRPr/>
            </a:pPr>
            <a:r>
              <a:rPr lang="en-US" sz="1800" dirty="0">
                <a:latin typeface="Calibri" panose="020F0502020204030204" pitchFamily="34" charset="0"/>
              </a:rPr>
              <a:t>Purchase text must include the University Property tag number; Make; Model; Serial/VIN and credit for equipment being traded.</a:t>
            </a:r>
          </a:p>
          <a:p>
            <a:pPr marL="822960" lvl="2">
              <a:spcBef>
                <a:spcPts val="370"/>
              </a:spcBef>
              <a:defRPr/>
            </a:pPr>
            <a:r>
              <a:rPr lang="en-US" sz="1800" dirty="0">
                <a:latin typeface="Calibri" panose="020F0502020204030204" pitchFamily="34" charset="0"/>
              </a:rPr>
              <a:t>Grant/Contract funded equipment requires prior OSP approval.</a:t>
            </a:r>
          </a:p>
          <a:p>
            <a:pPr marL="822960" lvl="2">
              <a:spcBef>
                <a:spcPts val="370"/>
              </a:spcBef>
              <a:defRPr/>
            </a:pPr>
            <a:endParaRPr lang="en-US" sz="1800" dirty="0">
              <a:latin typeface="Calibri" panose="020F0502020204030204" pitchFamily="34" charset="0"/>
            </a:endParaRPr>
          </a:p>
          <a:p>
            <a:pPr marL="480060" lvl="1" indent="-342900">
              <a:spcBef>
                <a:spcPts val="370"/>
              </a:spcBef>
              <a:buFont typeface="Arial" panose="020B0604020202020204" pitchFamily="34" charset="0"/>
              <a:buChar char="•"/>
              <a:defRPr/>
            </a:pPr>
            <a:r>
              <a:rPr lang="en-US" sz="1800" dirty="0">
                <a:latin typeface="Calibri" panose="020F0502020204030204" pitchFamily="34" charset="0"/>
              </a:rPr>
              <a:t>Returned to Vendor (Warranty Issues, </a:t>
            </a:r>
            <a:r>
              <a:rPr lang="en-US" sz="1800" dirty="0" err="1">
                <a:latin typeface="Calibri" panose="020F0502020204030204" pitchFamily="34" charset="0"/>
              </a:rPr>
              <a:t>etc</a:t>
            </a:r>
            <a:r>
              <a:rPr lang="en-US" sz="1800" dirty="0">
                <a:latin typeface="Calibri" panose="020F0502020204030204" pitchFamily="34" charset="0"/>
              </a:rPr>
              <a:t>…) </a:t>
            </a:r>
          </a:p>
          <a:p>
            <a:pPr marL="480060" lvl="1" indent="-342900">
              <a:spcBef>
                <a:spcPts val="370"/>
              </a:spcBef>
              <a:buFont typeface="Arial" panose="020B0604020202020204" pitchFamily="34" charset="0"/>
              <a:buChar char="•"/>
              <a:defRPr/>
            </a:pPr>
            <a:r>
              <a:rPr lang="en-US" sz="1800" dirty="0">
                <a:latin typeface="Calibri" panose="020F0502020204030204" pitchFamily="34" charset="0"/>
              </a:rPr>
              <a:t>Credit Memo’s must be processed through Accounts Payable and Office of Sponsored Programs (when applicable)</a:t>
            </a:r>
          </a:p>
          <a:p>
            <a:pPr marL="1097598" lvl="3">
              <a:spcBef>
                <a:spcPts val="370"/>
              </a:spcBef>
              <a:buFont typeface="Arial" pitchFamily="34" charset="0"/>
              <a:buChar char="•"/>
              <a:defRPr/>
            </a:pPr>
            <a:r>
              <a:rPr lang="en-US" sz="1800" dirty="0">
                <a:latin typeface="Calibri" panose="020F0502020204030204" pitchFamily="34" charset="0"/>
              </a:rPr>
              <a:t> Please notify Asset Management Office immediately	</a:t>
            </a:r>
          </a:p>
          <a:p>
            <a:pPr marL="0" indent="0">
              <a:spcBef>
                <a:spcPts val="580"/>
              </a:spcBef>
              <a:buNone/>
              <a:defRPr/>
            </a:pPr>
            <a:endParaRPr lang="en-US" sz="1400" b="1" dirty="0">
              <a:latin typeface="Cambria" panose="02040503050406030204" pitchFamily="18" charset="0"/>
              <a:cs typeface="Times New Roman" pitchFamily="18" charset="0"/>
            </a:endParaRPr>
          </a:p>
          <a:p>
            <a:pPr marL="274320" indent="-274320">
              <a:spcBef>
                <a:spcPts val="580"/>
              </a:spcBef>
              <a:defRPr/>
            </a:pPr>
            <a:endParaRPr lang="en-US" sz="1400" dirty="0">
              <a:latin typeface="Cambria" panose="02040503050406030204" pitchFamily="18" charset="0"/>
              <a:cs typeface="Times New Roman" pitchFamily="18" charset="0"/>
            </a:endParaRPr>
          </a:p>
          <a:p>
            <a:pPr marL="274320" indent="-274320">
              <a:spcBef>
                <a:spcPts val="580"/>
              </a:spcBef>
              <a:defRPr/>
            </a:pPr>
            <a:endParaRPr lang="en-US" sz="1400" b="1" dirty="0">
              <a:latin typeface="Cambria" panose="02040503050406030204" pitchFamily="18" charset="0"/>
              <a:cs typeface="Times New Roman" pitchFamily="18" charset="0"/>
            </a:endParaRPr>
          </a:p>
          <a:p>
            <a:pPr marL="0" indent="0">
              <a:buNone/>
            </a:pPr>
            <a:endParaRPr lang="en-US" sz="2000" dirty="0"/>
          </a:p>
        </p:txBody>
      </p:sp>
      <p:sp>
        <p:nvSpPr>
          <p:cNvPr id="5" name="Rectangle 6"/>
          <p:cNvSpPr txBox="1">
            <a:spLocks noChangeArrowheads="1"/>
          </p:cNvSpPr>
          <p:nvPr/>
        </p:nvSpPr>
        <p:spPr bwMode="auto">
          <a:xfrm>
            <a:off x="76200" y="49528"/>
            <a:ext cx="6934200" cy="914400"/>
          </a:xfrm>
          <a:prstGeom prst="rect">
            <a:avLst/>
          </a:prstGeom>
          <a:solidFill>
            <a:srgbClr val="FFC000"/>
          </a:solidFill>
          <a:ln w="9525">
            <a:noFill/>
            <a:miter lim="800000"/>
            <a:headEnd/>
            <a:tailEnd/>
          </a:ln>
          <a:effectLst>
            <a:innerShdw blurRad="63500" dist="50800" dir="8100000">
              <a:srgbClr val="0F6FC6">
                <a:lumMod val="75000"/>
                <a:alpha val="50000"/>
              </a:srgbClr>
            </a:innerShdw>
          </a:effec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Asset Management</a:t>
            </a:r>
          </a:p>
        </p:txBody>
      </p:sp>
      <p:sp>
        <p:nvSpPr>
          <p:cNvPr id="8" name="Rectangle 2"/>
          <p:cNvSpPr txBox="1">
            <a:spLocks noChangeArrowheads="1"/>
          </p:cNvSpPr>
          <p:nvPr/>
        </p:nvSpPr>
        <p:spPr>
          <a:xfrm>
            <a:off x="76200" y="1001264"/>
            <a:ext cx="2286000" cy="381000"/>
          </a:xfrm>
          <a:prstGeom prst="rect">
            <a:avLst/>
          </a:prstGeom>
          <a:solidFill>
            <a:schemeClr val="bg1">
              <a:lumMod val="65000"/>
            </a:schemeClr>
          </a:solidFill>
          <a:effectLst>
            <a:outerShdw blurRad="50800" dist="50800" dir="5400000" algn="ctr" rotWithShape="0">
              <a:schemeClr val="bg1">
                <a:lumMod val="50000"/>
              </a:schemeClr>
            </a:outerShdw>
          </a:effectLst>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1800" b="1" i="1" dirty="0">
                <a:solidFill>
                  <a:srgbClr val="FFFF00"/>
                </a:solidFill>
                <a:latin typeface="TimesNewRoman,Bold"/>
              </a:rPr>
              <a:t>Property Additions</a:t>
            </a:r>
          </a:p>
        </p:txBody>
      </p:sp>
    </p:spTree>
    <p:extLst>
      <p:ext uri="{BB962C8B-B14F-4D97-AF65-F5344CB8AC3E}">
        <p14:creationId xmlns:p14="http://schemas.microsoft.com/office/powerpoint/2010/main" val="180578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pPr algn="ctr"/>
            <a:r>
              <a:rPr lang="en-US" sz="3600" b="1" u="sng" dirty="0"/>
              <a:t>Leased Equipment</a:t>
            </a:r>
          </a:p>
        </p:txBody>
      </p:sp>
      <p:sp>
        <p:nvSpPr>
          <p:cNvPr id="3" name="Content Placeholder 2"/>
          <p:cNvSpPr>
            <a:spLocks noGrp="1"/>
          </p:cNvSpPr>
          <p:nvPr>
            <p:ph idx="1"/>
          </p:nvPr>
        </p:nvSpPr>
        <p:spPr>
          <a:xfrm>
            <a:off x="914400" y="1143000"/>
            <a:ext cx="7772400" cy="5029200"/>
          </a:xfrm>
        </p:spPr>
        <p:txBody>
          <a:bodyPr/>
          <a:lstStyle/>
          <a:p>
            <a:r>
              <a:rPr lang="en-US" sz="2000" b="1" dirty="0"/>
              <a:t>General Accounting is now the central location for lease analysis and accounting.</a:t>
            </a:r>
          </a:p>
          <a:p>
            <a:pPr marL="0" indent="0">
              <a:buNone/>
            </a:pPr>
            <a:endParaRPr lang="en-US" sz="2000" b="1" dirty="0"/>
          </a:p>
          <a:p>
            <a:r>
              <a:rPr lang="en-US" sz="2000" b="1" dirty="0"/>
              <a:t>All leases of equipment that would otherwise have a purchase price of $5,000 or more need to be funneled through this office to be properly analyzed to determine if they are capital or operating leases.</a:t>
            </a:r>
          </a:p>
          <a:p>
            <a:pPr marL="0" indent="0">
              <a:buNone/>
            </a:pPr>
            <a:endParaRPr lang="en-US" sz="2000" b="1" dirty="0"/>
          </a:p>
          <a:p>
            <a:r>
              <a:rPr lang="en-US" sz="2000" b="1" dirty="0"/>
              <a:t>The assumption cannot be made that a lease is automatically an operating lease just because it is a copier or similar equipment - there are very specific accounting rules that need to be applied before that determination can be made.</a:t>
            </a:r>
          </a:p>
          <a:p>
            <a:pPr marL="0" indent="0">
              <a:buNone/>
            </a:pPr>
            <a:r>
              <a:rPr lang="en-US" sz="2000" dirty="0"/>
              <a:t> </a:t>
            </a:r>
          </a:p>
          <a:p>
            <a:endParaRPr lang="en-US" sz="2000" b="1" dirty="0"/>
          </a:p>
          <a:p>
            <a:endParaRPr lang="en-US" sz="2000" b="1" dirty="0"/>
          </a:p>
        </p:txBody>
      </p:sp>
      <p:sp>
        <p:nvSpPr>
          <p:cNvPr id="4" name="Date Placeholder 3"/>
          <p:cNvSpPr>
            <a:spLocks noGrp="1"/>
          </p:cNvSpPr>
          <p:nvPr>
            <p:ph type="dt" sz="half" idx="10"/>
          </p:nvPr>
        </p:nvSpPr>
        <p:spPr/>
        <p:txBody>
          <a:bodyPr/>
          <a:lstStyle/>
          <a:p>
            <a:pPr>
              <a:defRPr/>
            </a:pPr>
            <a:fld id="{129C1613-4C5F-4CA0-938C-9F6C31CAB2F5}" type="datetime1">
              <a:rPr lang="en-US" smtClean="0"/>
              <a:pPr>
                <a:defRPr/>
              </a:pPr>
              <a:t>9/30/2021</a:t>
            </a:fld>
            <a:endParaRPr lang="en-US" dirty="0"/>
          </a:p>
        </p:txBody>
      </p:sp>
      <p:sp>
        <p:nvSpPr>
          <p:cNvPr id="5" name="Slide Number Placeholder 4"/>
          <p:cNvSpPr>
            <a:spLocks noGrp="1"/>
          </p:cNvSpPr>
          <p:nvPr>
            <p:ph type="sldNum" sz="quarter" idx="12"/>
          </p:nvPr>
        </p:nvSpPr>
        <p:spPr/>
        <p:txBody>
          <a:bodyPr/>
          <a:lstStyle/>
          <a:p>
            <a:pPr>
              <a:defRPr/>
            </a:pPr>
            <a:fld id="{F7F5DC8C-E3EA-4CF2-8D6D-91424B67E39B}" type="slidenum">
              <a:rPr lang="en-US" smtClean="0"/>
              <a:pPr>
                <a:defRPr/>
              </a:pPr>
              <a:t>15</a:t>
            </a:fld>
            <a:endParaRPr lang="en-US" dirty="0"/>
          </a:p>
        </p:txBody>
      </p:sp>
    </p:spTree>
    <p:extLst>
      <p:ext uri="{BB962C8B-B14F-4D97-AF65-F5344CB8AC3E}">
        <p14:creationId xmlns:p14="http://schemas.microsoft.com/office/powerpoint/2010/main" val="3377440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bwMode="auto">
          <a:xfrm>
            <a:off x="76200" y="49528"/>
            <a:ext cx="6934200" cy="914400"/>
          </a:xfrm>
          <a:prstGeom prst="rect">
            <a:avLst/>
          </a:prstGeom>
          <a:solidFill>
            <a:srgbClr val="FFC000"/>
          </a:solidFill>
          <a:ln w="9525">
            <a:solidFill>
              <a:srgbClr val="04617B">
                <a:lumMod val="50000"/>
                <a:lumOff val="50000"/>
              </a:srgbClr>
            </a:solidFill>
            <a:miter lim="800000"/>
            <a:headEnd/>
            <a:tailEnd/>
          </a:ln>
          <a:effectLst>
            <a:innerShdw blurRad="63500" dist="50800" dir="8100000">
              <a:srgbClr val="0F6FC6">
                <a:lumMod val="75000"/>
                <a:alpha val="50000"/>
              </a:srgbClr>
            </a:innerShdw>
          </a:effec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Asset Management</a:t>
            </a:r>
          </a:p>
        </p:txBody>
      </p:sp>
      <p:sp>
        <p:nvSpPr>
          <p:cNvPr id="8" name="Rectangle 2"/>
          <p:cNvSpPr txBox="1">
            <a:spLocks noChangeArrowheads="1"/>
          </p:cNvSpPr>
          <p:nvPr/>
        </p:nvSpPr>
        <p:spPr>
          <a:xfrm>
            <a:off x="76200" y="1001264"/>
            <a:ext cx="2286000" cy="381000"/>
          </a:xfrm>
          <a:prstGeom prst="rect">
            <a:avLst/>
          </a:prstGeom>
          <a:solidFill>
            <a:schemeClr val="bg1">
              <a:lumMod val="65000"/>
            </a:schemeClr>
          </a:solidFill>
          <a:effectLst>
            <a:outerShdw blurRad="50800" dist="50800" dir="5400000" algn="ctr" rotWithShape="0">
              <a:schemeClr val="bg1">
                <a:lumMod val="50000"/>
              </a:schemeClr>
            </a:outerShdw>
          </a:effectLst>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1800" b="1" i="1" dirty="0">
                <a:solidFill>
                  <a:srgbClr val="FFFF00"/>
                </a:solidFill>
                <a:latin typeface="TimesNewRoman,Bold"/>
              </a:rPr>
              <a:t>Property Additions</a:t>
            </a:r>
          </a:p>
        </p:txBody>
      </p:sp>
      <p:pic>
        <p:nvPicPr>
          <p:cNvPr id="6" name="Picture 2" descr="C:\Users\jgroves\Desktop\Asset Mill.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73" t="6451" r="4739" b="6453"/>
          <a:stretch/>
        </p:blipFill>
        <p:spPr bwMode="auto">
          <a:xfrm>
            <a:off x="762000" y="1524000"/>
            <a:ext cx="7659511"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637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990600"/>
            <a:ext cx="2253566" cy="369332"/>
          </a:xfrm>
          <a:prstGeom prst="rect">
            <a:avLst/>
          </a:prstGeom>
          <a:solidFill>
            <a:schemeClr val="bg1">
              <a:lumMod val="75000"/>
            </a:schemeClr>
          </a:solidFill>
        </p:spPr>
        <p:txBody>
          <a:bodyPr wrap="none">
            <a:spAutoFit/>
          </a:bodyPr>
          <a:lstStyle/>
          <a:p>
            <a:pPr marL="274320" indent="-274320">
              <a:spcBef>
                <a:spcPts val="580"/>
              </a:spcBef>
              <a:defRPr/>
            </a:pPr>
            <a:r>
              <a:rPr lang="en-US" b="1" i="1" dirty="0">
                <a:solidFill>
                  <a:srgbClr val="FFFF00"/>
                </a:solidFill>
                <a:latin typeface="TimesNewRoman,Bold" charset="0"/>
                <a:cs typeface="Times New Roman" pitchFamily="18" charset="0"/>
              </a:rPr>
              <a:t>Property Additions</a:t>
            </a:r>
            <a:endParaRPr lang="en-US" b="1" dirty="0">
              <a:solidFill>
                <a:srgbClr val="FFFF00"/>
              </a:solidFill>
              <a:latin typeface="TimesNewRoman,Bold" charset="0"/>
              <a:cs typeface="Times New Roman" pitchFamily="18" charset="0"/>
            </a:endParaRPr>
          </a:p>
        </p:txBody>
      </p:sp>
      <p:sp>
        <p:nvSpPr>
          <p:cNvPr id="6" name="Rectangle 3"/>
          <p:cNvSpPr>
            <a:spLocks noGrp="1" noChangeArrowheads="1"/>
          </p:cNvSpPr>
          <p:nvPr>
            <p:ph idx="1"/>
          </p:nvPr>
        </p:nvSpPr>
        <p:spPr>
          <a:xfrm>
            <a:off x="457200" y="1600200"/>
            <a:ext cx="8305800" cy="4876800"/>
          </a:xfrm>
          <a:solidFill>
            <a:schemeClr val="accent1">
              <a:lumMod val="60000"/>
              <a:lumOff val="40000"/>
            </a:schemeClr>
          </a:solidFill>
        </p:spPr>
        <p:txBody>
          <a:bodyPr>
            <a:normAutofit/>
          </a:bodyPr>
          <a:lstStyle/>
          <a:p>
            <a:pPr marL="548958" lvl="1" indent="-274320" eaLnBrk="1" fontAlgn="auto" hangingPunct="1">
              <a:spcBef>
                <a:spcPts val="580"/>
              </a:spcBef>
              <a:spcAft>
                <a:spcPts val="0"/>
              </a:spcAft>
              <a:buNone/>
              <a:defRPr/>
            </a:pPr>
            <a:r>
              <a:rPr lang="en-US" dirty="0">
                <a:latin typeface="Calibri" panose="020F0502020204030204" pitchFamily="34" charset="0"/>
                <a:cs typeface="Times New Roman" pitchFamily="18" charset="0"/>
              </a:rPr>
              <a:t> </a:t>
            </a:r>
          </a:p>
          <a:p>
            <a:pPr marL="731838" lvl="1" indent="-457200" eaLnBrk="1" fontAlgn="auto" hangingPunct="1">
              <a:spcBef>
                <a:spcPts val="580"/>
              </a:spcBef>
              <a:spcAft>
                <a:spcPts val="0"/>
              </a:spcAft>
              <a:buFont typeface="Arial" panose="020B0604020202020204" pitchFamily="34" charset="0"/>
              <a:buChar char="•"/>
              <a:defRPr/>
            </a:pPr>
            <a:r>
              <a:rPr lang="en-US" b="1" dirty="0">
                <a:latin typeface="Calibri" panose="020F0502020204030204" pitchFamily="34" charset="0"/>
                <a:cs typeface="Times New Roman" pitchFamily="18" charset="0"/>
              </a:rPr>
              <a:t>Asset Management Office provides a unique property number for all items included in the fixed assets inventory system that exceed $2K purchase costs. </a:t>
            </a:r>
          </a:p>
          <a:p>
            <a:pPr marL="274638" lvl="1" indent="0" eaLnBrk="1" fontAlgn="auto" hangingPunct="1">
              <a:spcBef>
                <a:spcPts val="580"/>
              </a:spcBef>
              <a:spcAft>
                <a:spcPts val="0"/>
              </a:spcAft>
              <a:buNone/>
              <a:defRPr/>
            </a:pPr>
            <a:endParaRPr lang="en-US" b="1" dirty="0">
              <a:latin typeface="Calibri" panose="020F0502020204030204" pitchFamily="34" charset="0"/>
              <a:cs typeface="Times New Roman" pitchFamily="18" charset="0"/>
            </a:endParaRPr>
          </a:p>
          <a:p>
            <a:pPr marL="731838" lvl="1" indent="-457200" eaLnBrk="1" fontAlgn="auto" hangingPunct="1">
              <a:spcBef>
                <a:spcPts val="580"/>
              </a:spcBef>
              <a:spcAft>
                <a:spcPts val="0"/>
              </a:spcAft>
              <a:buFont typeface="Arial" panose="020B0604020202020204" pitchFamily="34" charset="0"/>
              <a:buChar char="•"/>
              <a:defRPr/>
            </a:pPr>
            <a:r>
              <a:rPr lang="en-US" b="1" dirty="0">
                <a:latin typeface="Calibri" panose="020F0502020204030204" pitchFamily="34" charset="0"/>
                <a:cs typeface="Times New Roman" pitchFamily="18" charset="0"/>
              </a:rPr>
              <a:t>Capital Assets included exceed $5K.</a:t>
            </a:r>
          </a:p>
          <a:p>
            <a:pPr marL="274638" lvl="1" indent="0" eaLnBrk="1" fontAlgn="auto" hangingPunct="1">
              <a:spcBef>
                <a:spcPts val="580"/>
              </a:spcBef>
              <a:spcAft>
                <a:spcPts val="0"/>
              </a:spcAft>
              <a:buNone/>
              <a:defRPr/>
            </a:pPr>
            <a:endParaRPr lang="en-US" b="1" dirty="0">
              <a:latin typeface="Calibri" panose="020F0502020204030204" pitchFamily="34" charset="0"/>
              <a:cs typeface="Times New Roman" pitchFamily="18" charset="0"/>
            </a:endParaRPr>
          </a:p>
          <a:p>
            <a:pPr marL="274638" lvl="1" indent="0" eaLnBrk="1" fontAlgn="auto" hangingPunct="1">
              <a:spcBef>
                <a:spcPts val="580"/>
              </a:spcBef>
              <a:spcAft>
                <a:spcPts val="0"/>
              </a:spcAft>
              <a:buNone/>
              <a:defRPr/>
            </a:pPr>
            <a:endParaRPr lang="en-US" b="1" dirty="0">
              <a:latin typeface="Calibri" panose="020F0502020204030204" pitchFamily="34" charset="0"/>
              <a:cs typeface="Times New Roman" pitchFamily="18" charset="0"/>
            </a:endParaRPr>
          </a:p>
          <a:p>
            <a:pPr marL="823913" lvl="3" indent="0" eaLnBrk="1" fontAlgn="auto" hangingPunct="1">
              <a:spcBef>
                <a:spcPts val="580"/>
              </a:spcBef>
              <a:spcAft>
                <a:spcPts val="0"/>
              </a:spcAft>
              <a:buNone/>
              <a:defRPr/>
            </a:pPr>
            <a:r>
              <a:rPr lang="en-US" b="1" dirty="0">
                <a:solidFill>
                  <a:srgbClr val="FF0000"/>
                </a:solidFill>
                <a:latin typeface="Calibri" panose="020F0502020204030204" pitchFamily="34" charset="0"/>
                <a:cs typeface="Times New Roman" pitchFamily="18" charset="0"/>
              </a:rPr>
              <a:t>             </a:t>
            </a:r>
            <a:r>
              <a:rPr lang="en-US" sz="2400" b="1" dirty="0">
                <a:solidFill>
                  <a:srgbClr val="FF0000"/>
                </a:solidFill>
                <a:latin typeface="Calibri" panose="020F0502020204030204" pitchFamily="34" charset="0"/>
                <a:cs typeface="Times New Roman" pitchFamily="18" charset="0"/>
              </a:rPr>
              <a:t>Red Tags identify Grant Funded equipment</a:t>
            </a:r>
          </a:p>
          <a:p>
            <a:pPr marL="823913" lvl="3" indent="0" eaLnBrk="1" fontAlgn="auto" hangingPunct="1">
              <a:spcBef>
                <a:spcPts val="580"/>
              </a:spcBef>
              <a:spcAft>
                <a:spcPts val="0"/>
              </a:spcAft>
              <a:buNone/>
              <a:defRPr/>
            </a:pPr>
            <a:endParaRPr lang="en-US" b="1" dirty="0">
              <a:solidFill>
                <a:srgbClr val="FF0000"/>
              </a:solidFill>
              <a:latin typeface="Calibri" panose="020F0502020204030204" pitchFamily="34" charset="0"/>
              <a:cs typeface="Times New Roman" pitchFamily="18" charset="0"/>
            </a:endParaRPr>
          </a:p>
          <a:p>
            <a:pPr marL="549275" lvl="2" indent="0" eaLnBrk="1" fontAlgn="auto" hangingPunct="1">
              <a:spcBef>
                <a:spcPts val="580"/>
              </a:spcBef>
              <a:spcAft>
                <a:spcPts val="0"/>
              </a:spcAft>
              <a:buNone/>
              <a:defRPr/>
            </a:pPr>
            <a:r>
              <a:rPr lang="en-US" b="1" dirty="0">
                <a:solidFill>
                  <a:srgbClr val="FFFF00"/>
                </a:solidFill>
                <a:latin typeface="Calibri" panose="020F0502020204030204" pitchFamily="34" charset="0"/>
                <a:cs typeface="Times New Roman" pitchFamily="18" charset="0"/>
              </a:rPr>
              <a:t>     </a:t>
            </a:r>
          </a:p>
          <a:p>
            <a:pPr marL="549275" lvl="2" indent="0" eaLnBrk="1" fontAlgn="auto" hangingPunct="1">
              <a:spcBef>
                <a:spcPts val="580"/>
              </a:spcBef>
              <a:spcAft>
                <a:spcPts val="0"/>
              </a:spcAft>
              <a:buNone/>
              <a:defRPr/>
            </a:pPr>
            <a:r>
              <a:rPr lang="en-US" b="1" dirty="0">
                <a:solidFill>
                  <a:srgbClr val="FFFF00"/>
                </a:solidFill>
                <a:latin typeface="Calibri" panose="020F0502020204030204" pitchFamily="34" charset="0"/>
                <a:cs typeface="Times New Roman" pitchFamily="18" charset="0"/>
              </a:rPr>
              <a:t>               Yellow Tags for all other items. (excluding vehicles)</a:t>
            </a:r>
          </a:p>
          <a:p>
            <a:pPr marL="823595" lvl="2" indent="-274320" eaLnBrk="1" fontAlgn="auto" hangingPunct="1">
              <a:spcBef>
                <a:spcPts val="580"/>
              </a:spcBef>
              <a:spcAft>
                <a:spcPts val="0"/>
              </a:spcAft>
              <a:buNone/>
              <a:defRPr/>
            </a:pPr>
            <a:r>
              <a:rPr lang="en-US" b="1" dirty="0">
                <a:latin typeface="Calibri" panose="020F0502020204030204" pitchFamily="34" charset="0"/>
                <a:cs typeface="Times New Roman" pitchFamily="18" charset="0"/>
              </a:rPr>
              <a:t>	</a:t>
            </a:r>
          </a:p>
          <a:p>
            <a:pPr marL="731838" lvl="1" indent="-457200" eaLnBrk="1" fontAlgn="auto" hangingPunct="1">
              <a:spcBef>
                <a:spcPts val="580"/>
              </a:spcBef>
              <a:spcAft>
                <a:spcPts val="0"/>
              </a:spcAft>
              <a:buFont typeface="Arial" panose="020B0604020202020204" pitchFamily="34" charset="0"/>
              <a:buChar char="•"/>
              <a:defRPr/>
            </a:pPr>
            <a:r>
              <a:rPr lang="en-US" b="1" dirty="0">
                <a:latin typeface="Calibri" panose="020F0502020204030204" pitchFamily="34" charset="0"/>
                <a:cs typeface="Times New Roman" pitchFamily="18" charset="0"/>
              </a:rPr>
              <a:t>The tag number for licensed vehicles begins with a “V”, and trailers with a “T”.  The plate numbers assigned will show in Banner Fixed Assets and inventory listings.</a:t>
            </a:r>
            <a:r>
              <a:rPr lang="en-US" b="1" dirty="0">
                <a:latin typeface="TimesNewRoman" charset="0"/>
                <a:cs typeface="Times New Roman" pitchFamily="18" charset="0"/>
              </a:rPr>
              <a:t>	</a:t>
            </a:r>
            <a:endParaRPr lang="en-US" b="1" dirty="0">
              <a:latin typeface="TimesNewRoman,Bold" charset="0"/>
              <a:cs typeface="Times New Roman" pitchFamily="18" charset="0"/>
            </a:endParaRPr>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l="5829" t="7940" r="7411" b="13447"/>
          <a:stretch/>
        </p:blipFill>
        <p:spPr bwMode="auto">
          <a:xfrm>
            <a:off x="533400" y="3568064"/>
            <a:ext cx="1219200" cy="609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8" name="Picture 7"/>
          <p:cNvPicPr/>
          <p:nvPr/>
        </p:nvPicPr>
        <p:blipFill rotWithShape="1">
          <a:blip r:embed="rId3" cstate="print">
            <a:extLst>
              <a:ext uri="{28A0092B-C50C-407E-A947-70E740481C1C}">
                <a14:useLocalDpi xmlns:a14="http://schemas.microsoft.com/office/drawing/2010/main" val="0"/>
              </a:ext>
            </a:extLst>
          </a:blip>
          <a:srcRect l="7560" t="12699" r="6556" b="12261"/>
          <a:stretch/>
        </p:blipFill>
        <p:spPr bwMode="auto">
          <a:xfrm>
            <a:off x="533400" y="4419600"/>
            <a:ext cx="1219200" cy="6096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9" name="Rectangle 6"/>
          <p:cNvSpPr txBox="1">
            <a:spLocks noChangeArrowheads="1"/>
          </p:cNvSpPr>
          <p:nvPr/>
        </p:nvSpPr>
        <p:spPr bwMode="auto">
          <a:xfrm>
            <a:off x="76200" y="49528"/>
            <a:ext cx="6934200" cy="914400"/>
          </a:xfrm>
          <a:prstGeom prst="rect">
            <a:avLst/>
          </a:prstGeom>
          <a:solidFill>
            <a:srgbClr val="FFC000"/>
          </a:solidFill>
          <a:ln w="9525">
            <a:noFill/>
            <a:miter lim="800000"/>
            <a:headEnd/>
            <a:tailEnd/>
          </a:ln>
          <a:effectLst>
            <a:innerShdw blurRad="63500" dist="50800" dir="8100000">
              <a:srgbClr val="0F6FC6">
                <a:lumMod val="75000"/>
                <a:alpha val="50000"/>
              </a:srgbClr>
            </a:innerShdw>
          </a:effec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Asset Management</a:t>
            </a:r>
          </a:p>
        </p:txBody>
      </p:sp>
    </p:spTree>
    <p:extLst>
      <p:ext uri="{BB962C8B-B14F-4D97-AF65-F5344CB8AC3E}">
        <p14:creationId xmlns:p14="http://schemas.microsoft.com/office/powerpoint/2010/main" val="9708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9" end="9"/>
                                            </p:txEl>
                                          </p:spTgt>
                                        </p:tgtEl>
                                        <p:attrNameLst>
                                          <p:attrName>style.visibility</p:attrName>
                                        </p:attrNameLst>
                                      </p:cBhvr>
                                      <p:to>
                                        <p:strVal val="visible"/>
                                      </p:to>
                                    </p:set>
                                    <p:animEffect transition="in" filter="fade">
                                      <p:cBhvr>
                                        <p:cTn id="32" dur="500"/>
                                        <p:tgtEl>
                                          <p:spTgt spid="6">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animEffect transition="in" filter="fade">
                                      <p:cBhvr>
                                        <p:cTn id="3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10600" cy="4953000"/>
          </a:xfrm>
          <a:solidFill>
            <a:schemeClr val="accent3">
              <a:lumMod val="20000"/>
              <a:lumOff val="80000"/>
            </a:schemeClr>
          </a:solidFill>
        </p:spPr>
        <p:txBody>
          <a:bodyPr>
            <a:noAutofit/>
          </a:bodyPr>
          <a:lstStyle/>
          <a:p>
            <a:pPr>
              <a:buFont typeface="Wingdings" pitchFamily="2" charset="2"/>
              <a:buChar char="Ø"/>
            </a:pPr>
            <a:r>
              <a:rPr lang="en-US" sz="2800" b="1" dirty="0">
                <a:latin typeface="Calibri" panose="020F0502020204030204" pitchFamily="34" charset="0"/>
              </a:rPr>
              <a:t>Surplus Property</a:t>
            </a:r>
          </a:p>
          <a:p>
            <a:pPr lvl="2"/>
            <a:r>
              <a:rPr lang="en-US" b="1" dirty="0">
                <a:latin typeface="Calibri" panose="020F0502020204030204" pitchFamily="34" charset="0"/>
              </a:rPr>
              <a:t>University property may only be disposed as outlined under Surplus Property Inventory &amp; Disposal procedures</a:t>
            </a:r>
          </a:p>
          <a:p>
            <a:pPr lvl="3"/>
            <a:r>
              <a:rPr lang="en-US" sz="2400" b="1" dirty="0">
                <a:latin typeface="Calibri" panose="020F0502020204030204" pitchFamily="34" charset="0"/>
              </a:rPr>
              <a:t>See APM 10.41</a:t>
            </a:r>
          </a:p>
          <a:p>
            <a:pPr lvl="3"/>
            <a:endParaRPr lang="en-US" sz="2400" b="1" dirty="0">
              <a:latin typeface="Calibri" panose="020F0502020204030204" pitchFamily="34" charset="0"/>
            </a:endParaRPr>
          </a:p>
          <a:p>
            <a:pPr>
              <a:buFont typeface="Wingdings" panose="05000000000000000000" pitchFamily="2" charset="2"/>
              <a:buChar char="Ø"/>
            </a:pPr>
            <a:r>
              <a:rPr lang="en-US" sz="2800" b="1" dirty="0">
                <a:latin typeface="Calibri" panose="020F0502020204030204" pitchFamily="34" charset="0"/>
              </a:rPr>
              <a:t>Computers</a:t>
            </a:r>
          </a:p>
          <a:p>
            <a:pPr marL="1074420" lvl="2" indent="-274320">
              <a:spcBef>
                <a:spcPts val="580"/>
              </a:spcBef>
              <a:defRPr/>
            </a:pPr>
            <a:r>
              <a:rPr lang="en-US" b="1" dirty="0">
                <a:latin typeface="Calibri" panose="020F0502020204030204" pitchFamily="34" charset="0"/>
              </a:rPr>
              <a:t>Computers cannot be given or sold to employees by a department. Hard drives must be wiped and destroyed through ITS or Surplus Property</a:t>
            </a:r>
          </a:p>
          <a:p>
            <a:pPr marL="1074420" lvl="2" indent="-274320">
              <a:spcBef>
                <a:spcPts val="580"/>
              </a:spcBef>
              <a:defRPr/>
            </a:pPr>
            <a:endParaRPr lang="en-US" sz="1200" b="1" dirty="0">
              <a:latin typeface="Cambria" panose="02040503050406030204" pitchFamily="18" charset="0"/>
              <a:cs typeface="Times New Roman" pitchFamily="18" charset="0"/>
            </a:endParaRPr>
          </a:p>
          <a:p>
            <a:pPr marL="274320" indent="-274320">
              <a:spcBef>
                <a:spcPts val="580"/>
              </a:spcBef>
              <a:defRPr/>
            </a:pPr>
            <a:endParaRPr lang="en-US" sz="2000" b="1" dirty="0">
              <a:latin typeface="Cambria" panose="02040503050406030204" pitchFamily="18" charset="0"/>
              <a:cs typeface="Times New Roman" pitchFamily="18" charset="0"/>
            </a:endParaRPr>
          </a:p>
          <a:p>
            <a:pPr marL="0" indent="0">
              <a:buNone/>
            </a:pPr>
            <a:endParaRPr lang="en-US" dirty="0"/>
          </a:p>
        </p:txBody>
      </p:sp>
      <p:sp>
        <p:nvSpPr>
          <p:cNvPr id="5" name="Rectangle 6"/>
          <p:cNvSpPr txBox="1">
            <a:spLocks noChangeArrowheads="1"/>
          </p:cNvSpPr>
          <p:nvPr/>
        </p:nvSpPr>
        <p:spPr bwMode="auto">
          <a:xfrm>
            <a:off x="76200" y="49528"/>
            <a:ext cx="6934200" cy="914400"/>
          </a:xfrm>
          <a:prstGeom prst="rect">
            <a:avLst/>
          </a:prstGeom>
          <a:solidFill>
            <a:srgbClr val="FFC000"/>
          </a:solidFill>
          <a:ln w="9525">
            <a:noFill/>
            <a:miter lim="800000"/>
            <a:headEnd/>
            <a:tailEnd/>
          </a:ln>
          <a:effectLst>
            <a:innerShdw blurRad="63500" dist="50800" dir="8100000">
              <a:srgbClr val="0F6FC6">
                <a:lumMod val="75000"/>
                <a:alpha val="50000"/>
              </a:srgbClr>
            </a:innerShdw>
          </a:effec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Asset Management</a:t>
            </a:r>
          </a:p>
        </p:txBody>
      </p:sp>
      <p:sp>
        <p:nvSpPr>
          <p:cNvPr id="8" name="Rectangle 2"/>
          <p:cNvSpPr txBox="1">
            <a:spLocks noChangeArrowheads="1"/>
          </p:cNvSpPr>
          <p:nvPr/>
        </p:nvSpPr>
        <p:spPr>
          <a:xfrm>
            <a:off x="76200" y="1001264"/>
            <a:ext cx="2286000" cy="381000"/>
          </a:xfrm>
          <a:prstGeom prst="rect">
            <a:avLst/>
          </a:prstGeom>
          <a:solidFill>
            <a:schemeClr val="bg1">
              <a:lumMod val="65000"/>
            </a:schemeClr>
          </a:solidFill>
          <a:effectLst>
            <a:outerShdw blurRad="50800" dist="50800" dir="5400000" algn="ctr" rotWithShape="0">
              <a:schemeClr val="bg1">
                <a:lumMod val="50000"/>
              </a:schemeClr>
            </a:outerShdw>
          </a:effectLst>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1800" b="1" i="1" dirty="0">
                <a:solidFill>
                  <a:srgbClr val="FFFF00"/>
                </a:solidFill>
                <a:latin typeface="TimesNewRoman,Bold"/>
              </a:rPr>
              <a:t>Property Deletions</a:t>
            </a:r>
          </a:p>
        </p:txBody>
      </p:sp>
    </p:spTree>
    <p:extLst>
      <p:ext uri="{BB962C8B-B14F-4D97-AF65-F5344CB8AC3E}">
        <p14:creationId xmlns:p14="http://schemas.microsoft.com/office/powerpoint/2010/main" val="140469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10600" cy="5029200"/>
          </a:xfrm>
          <a:solidFill>
            <a:schemeClr val="accent3">
              <a:lumMod val="20000"/>
              <a:lumOff val="80000"/>
            </a:schemeClr>
          </a:solidFill>
        </p:spPr>
        <p:txBody>
          <a:bodyPr>
            <a:normAutofit/>
          </a:bodyPr>
          <a:lstStyle/>
          <a:p>
            <a:pPr marL="273685">
              <a:spcBef>
                <a:spcPts val="370"/>
              </a:spcBef>
              <a:buFont typeface="Wingdings" pitchFamily="2" charset="2"/>
              <a:buChar char="Ø"/>
              <a:defRPr/>
            </a:pPr>
            <a:r>
              <a:rPr lang="en-US" sz="2800" b="1" dirty="0">
                <a:latin typeface="Calibri" panose="020F0502020204030204" pitchFamily="34" charset="0"/>
              </a:rPr>
              <a:t>Property Deletions</a:t>
            </a:r>
          </a:p>
          <a:p>
            <a:pPr marL="262573" lvl="1" indent="0">
              <a:spcBef>
                <a:spcPts val="370"/>
              </a:spcBef>
              <a:buNone/>
              <a:defRPr/>
            </a:pPr>
            <a:r>
              <a:rPr lang="en-US" sz="2400" b="1" dirty="0">
                <a:latin typeface="Calibri" panose="020F0502020204030204" pitchFamily="34" charset="0"/>
              </a:rPr>
              <a:t>   Deletion Categories: </a:t>
            </a:r>
          </a:p>
          <a:p>
            <a:pPr marL="1097598" lvl="3">
              <a:spcBef>
                <a:spcPts val="370"/>
              </a:spcBef>
              <a:buFont typeface="Arial" pitchFamily="34" charset="0"/>
              <a:buChar char="•"/>
              <a:defRPr/>
            </a:pPr>
            <a:r>
              <a:rPr lang="en-US" b="1" dirty="0">
                <a:latin typeface="Calibri" panose="020F0502020204030204" pitchFamily="34" charset="0"/>
              </a:rPr>
              <a:t>Lost (Details)</a:t>
            </a:r>
          </a:p>
          <a:p>
            <a:pPr marL="1097598" lvl="3">
              <a:spcBef>
                <a:spcPts val="370"/>
              </a:spcBef>
              <a:buFont typeface="Arial" pitchFamily="34" charset="0"/>
              <a:buChar char="•"/>
              <a:defRPr/>
            </a:pPr>
            <a:r>
              <a:rPr lang="en-US" b="1" dirty="0">
                <a:latin typeface="Calibri" panose="020F0502020204030204" pitchFamily="34" charset="0"/>
              </a:rPr>
              <a:t>Destroyed (Details)</a:t>
            </a:r>
          </a:p>
          <a:p>
            <a:pPr marL="1097598" lvl="3">
              <a:spcBef>
                <a:spcPts val="370"/>
              </a:spcBef>
              <a:buFont typeface="Arial" pitchFamily="34" charset="0"/>
              <a:buChar char="•"/>
              <a:defRPr/>
            </a:pPr>
            <a:r>
              <a:rPr lang="en-US" b="1" dirty="0">
                <a:latin typeface="Calibri" panose="020F0502020204030204" pitchFamily="34" charset="0"/>
              </a:rPr>
              <a:t>Scrapped (NO EXCEPTIONS – Surplus Approval)</a:t>
            </a:r>
            <a:endParaRPr lang="en-US" sz="2400" b="1" dirty="0">
              <a:latin typeface="Calibri" panose="020F0502020204030204" pitchFamily="34" charset="0"/>
            </a:endParaRPr>
          </a:p>
          <a:p>
            <a:pPr marL="1097598" lvl="3">
              <a:spcBef>
                <a:spcPts val="370"/>
              </a:spcBef>
              <a:buFont typeface="Arial" pitchFamily="34" charset="0"/>
              <a:buChar char="•"/>
              <a:defRPr/>
            </a:pPr>
            <a:r>
              <a:rPr lang="en-US" b="1" dirty="0">
                <a:latin typeface="Calibri" panose="020F0502020204030204" pitchFamily="34" charset="0"/>
              </a:rPr>
              <a:t>Cannibalized</a:t>
            </a:r>
          </a:p>
          <a:p>
            <a:pPr marL="1097598" lvl="3">
              <a:spcBef>
                <a:spcPts val="370"/>
              </a:spcBef>
              <a:buFont typeface="Arial" pitchFamily="34" charset="0"/>
              <a:buChar char="•"/>
              <a:defRPr/>
            </a:pPr>
            <a:r>
              <a:rPr lang="en-US" b="1" dirty="0">
                <a:latin typeface="Calibri" panose="020F0502020204030204" pitchFamily="34" charset="0"/>
              </a:rPr>
              <a:t>Transferred (Will require appropriate approvals)</a:t>
            </a:r>
          </a:p>
          <a:p>
            <a:pPr marL="1097598" lvl="3">
              <a:spcBef>
                <a:spcPts val="370"/>
              </a:spcBef>
              <a:buFont typeface="Arial" pitchFamily="34" charset="0"/>
              <a:buChar char="•"/>
              <a:defRPr/>
            </a:pPr>
            <a:r>
              <a:rPr lang="en-US" b="1" dirty="0">
                <a:latin typeface="Calibri" panose="020F0502020204030204" pitchFamily="34" charset="0"/>
              </a:rPr>
              <a:t>Returned to lender (Grants)</a:t>
            </a:r>
          </a:p>
          <a:p>
            <a:pPr marL="1097598" lvl="3">
              <a:spcBef>
                <a:spcPts val="370"/>
              </a:spcBef>
              <a:buFont typeface="Arial" pitchFamily="34" charset="0"/>
              <a:buChar char="•"/>
              <a:defRPr/>
            </a:pPr>
            <a:r>
              <a:rPr lang="en-US" b="1" dirty="0">
                <a:latin typeface="Calibri" panose="020F0502020204030204" pitchFamily="34" charset="0"/>
              </a:rPr>
              <a:t>Returned to vendor (Copiers, Warranty returns)</a:t>
            </a:r>
          </a:p>
          <a:p>
            <a:pPr marL="1097598" lvl="3">
              <a:spcBef>
                <a:spcPts val="370"/>
              </a:spcBef>
              <a:buFont typeface="Arial" pitchFamily="34" charset="0"/>
              <a:buChar char="•"/>
              <a:defRPr/>
            </a:pPr>
            <a:r>
              <a:rPr lang="en-US" b="1" dirty="0">
                <a:latin typeface="Calibri" panose="020F0502020204030204" pitchFamily="34" charset="0"/>
              </a:rPr>
              <a:t>Traded (Vehicles, Copiers, </a:t>
            </a:r>
            <a:r>
              <a:rPr lang="en-US" b="1" dirty="0" err="1">
                <a:latin typeface="Calibri" panose="020F0502020204030204" pitchFamily="34" charset="0"/>
              </a:rPr>
              <a:t>etc</a:t>
            </a:r>
            <a:r>
              <a:rPr lang="en-US" b="1" dirty="0">
                <a:latin typeface="Calibri" panose="020F0502020204030204" pitchFamily="34" charset="0"/>
              </a:rPr>
              <a:t>… PURCHASE doc text)</a:t>
            </a:r>
          </a:p>
          <a:p>
            <a:pPr marL="1097598" lvl="3">
              <a:spcBef>
                <a:spcPts val="370"/>
              </a:spcBef>
              <a:buFont typeface="Arial" pitchFamily="34" charset="0"/>
              <a:buChar char="•"/>
              <a:defRPr/>
            </a:pPr>
            <a:r>
              <a:rPr lang="en-US" b="1" dirty="0">
                <a:latin typeface="Calibri" panose="020F0502020204030204" pitchFamily="34" charset="0"/>
              </a:rPr>
              <a:t>Stolen (requires a Police Report)</a:t>
            </a:r>
          </a:p>
          <a:p>
            <a:pPr marL="1097598" lvl="3">
              <a:spcBef>
                <a:spcPts val="370"/>
              </a:spcBef>
              <a:buFont typeface="Arial" pitchFamily="34" charset="0"/>
              <a:buChar char="•"/>
              <a:defRPr/>
            </a:pPr>
            <a:r>
              <a:rPr lang="en-US" b="1" dirty="0">
                <a:latin typeface="Calibri" panose="020F0502020204030204" pitchFamily="34" charset="0"/>
              </a:rPr>
              <a:t>Surplus (Asset Change/Surplus Transfer Portal – Vandal Web)</a:t>
            </a:r>
          </a:p>
          <a:p>
            <a:pPr marL="274320" indent="-274320">
              <a:spcBef>
                <a:spcPts val="580"/>
              </a:spcBef>
              <a:defRPr/>
            </a:pPr>
            <a:endParaRPr lang="en-US" sz="2000" b="1" dirty="0">
              <a:latin typeface="Cambria" panose="02040503050406030204" pitchFamily="18" charset="0"/>
              <a:cs typeface="Times New Roman" pitchFamily="18" charset="0"/>
            </a:endParaRPr>
          </a:p>
          <a:p>
            <a:pPr marL="274320" indent="-274320">
              <a:spcBef>
                <a:spcPts val="580"/>
              </a:spcBef>
              <a:defRPr/>
            </a:pPr>
            <a:endParaRPr lang="en-US" sz="2000" b="1" dirty="0">
              <a:latin typeface="Cambria" panose="02040503050406030204" pitchFamily="18" charset="0"/>
              <a:cs typeface="Times New Roman" pitchFamily="18" charset="0"/>
            </a:endParaRPr>
          </a:p>
          <a:p>
            <a:pPr marL="274320" indent="-274320">
              <a:spcBef>
                <a:spcPts val="580"/>
              </a:spcBef>
              <a:defRPr/>
            </a:pPr>
            <a:endParaRPr lang="en-US" sz="2000" b="1" dirty="0">
              <a:latin typeface="Cambria" panose="02040503050406030204" pitchFamily="18" charset="0"/>
              <a:cs typeface="Times New Roman" pitchFamily="18" charset="0"/>
            </a:endParaRPr>
          </a:p>
          <a:p>
            <a:pPr marL="0" indent="0">
              <a:buNone/>
            </a:pPr>
            <a:endParaRPr lang="en-US" dirty="0"/>
          </a:p>
        </p:txBody>
      </p:sp>
      <p:sp>
        <p:nvSpPr>
          <p:cNvPr id="5" name="Rectangle 6"/>
          <p:cNvSpPr txBox="1">
            <a:spLocks noChangeArrowheads="1"/>
          </p:cNvSpPr>
          <p:nvPr/>
        </p:nvSpPr>
        <p:spPr bwMode="auto">
          <a:xfrm>
            <a:off x="76200" y="49528"/>
            <a:ext cx="6934200" cy="914400"/>
          </a:xfrm>
          <a:prstGeom prst="rect">
            <a:avLst/>
          </a:prstGeom>
          <a:solidFill>
            <a:srgbClr val="FFC000"/>
          </a:solidFill>
          <a:ln w="9525">
            <a:noFill/>
            <a:miter lim="800000"/>
            <a:headEnd/>
            <a:tailEnd/>
          </a:ln>
          <a:effectLst>
            <a:innerShdw blurRad="63500" dist="50800" dir="8100000">
              <a:srgbClr val="0F6FC6">
                <a:lumMod val="75000"/>
                <a:alpha val="50000"/>
              </a:srgbClr>
            </a:innerShdw>
          </a:effec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Asset Management</a:t>
            </a:r>
          </a:p>
        </p:txBody>
      </p:sp>
      <p:sp>
        <p:nvSpPr>
          <p:cNvPr id="8" name="Rectangle 2"/>
          <p:cNvSpPr txBox="1">
            <a:spLocks noChangeArrowheads="1"/>
          </p:cNvSpPr>
          <p:nvPr/>
        </p:nvSpPr>
        <p:spPr>
          <a:xfrm>
            <a:off x="76200" y="1001264"/>
            <a:ext cx="2286000" cy="381000"/>
          </a:xfrm>
          <a:prstGeom prst="rect">
            <a:avLst/>
          </a:prstGeom>
          <a:solidFill>
            <a:schemeClr val="bg1">
              <a:lumMod val="65000"/>
            </a:schemeClr>
          </a:solidFill>
          <a:effectLst>
            <a:outerShdw blurRad="50800" dist="50800" dir="5400000" algn="ctr" rotWithShape="0">
              <a:schemeClr val="bg1">
                <a:lumMod val="50000"/>
              </a:schemeClr>
            </a:outerShdw>
          </a:effectLst>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1800" b="1" i="1" dirty="0">
                <a:solidFill>
                  <a:srgbClr val="FFFF00"/>
                </a:solidFill>
                <a:latin typeface="TimesNewRoman,Bold"/>
              </a:rPr>
              <a:t>Property Deletions</a:t>
            </a:r>
          </a:p>
        </p:txBody>
      </p:sp>
    </p:spTree>
    <p:extLst>
      <p:ext uri="{BB962C8B-B14F-4D97-AF65-F5344CB8AC3E}">
        <p14:creationId xmlns:p14="http://schemas.microsoft.com/office/powerpoint/2010/main" val="387686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 y="990600"/>
            <a:ext cx="3352800" cy="381000"/>
          </a:xfrm>
          <a:solidFill>
            <a:schemeClr val="bg1">
              <a:lumMod val="65000"/>
            </a:schemeClr>
          </a:solidFill>
          <a:effectLst>
            <a:outerShdw blurRad="50800" dist="50800" dir="5400000" algn="ctr" rotWithShape="0">
              <a:schemeClr val="bg1">
                <a:lumMod val="50000"/>
              </a:schemeClr>
            </a:outerShdw>
          </a:effectLst>
        </p:spPr>
        <p:txBody>
          <a:bodyPr bIns="45720" anchor="t">
            <a:noAutofit/>
          </a:bodyPr>
          <a:lstStyle/>
          <a:p>
            <a:pPr algn="l" eaLnBrk="1" fontAlgn="auto" hangingPunct="1">
              <a:spcAft>
                <a:spcPts val="0"/>
              </a:spcAft>
              <a:defRPr/>
            </a:pPr>
            <a:r>
              <a:rPr lang="en-US" sz="1800" b="1" i="1" dirty="0">
                <a:solidFill>
                  <a:srgbClr val="FFFF00"/>
                </a:solidFill>
                <a:latin typeface="TimesNewRoman,Bold"/>
              </a:rPr>
              <a:t>Property Management Office</a:t>
            </a:r>
          </a:p>
        </p:txBody>
      </p:sp>
      <p:sp>
        <p:nvSpPr>
          <p:cNvPr id="3" name="Content Placeholder 2"/>
          <p:cNvSpPr>
            <a:spLocks noGrp="1"/>
          </p:cNvSpPr>
          <p:nvPr>
            <p:ph idx="1"/>
          </p:nvPr>
        </p:nvSpPr>
        <p:spPr>
          <a:solidFill>
            <a:schemeClr val="bg1">
              <a:lumMod val="75000"/>
            </a:schemeClr>
          </a:solidFill>
        </p:spPr>
        <p:txBody>
          <a:bodyPr/>
          <a:lstStyle/>
          <a:p>
            <a:pPr>
              <a:buFont typeface="Wingdings" panose="05000000000000000000" pitchFamily="2" charset="2"/>
              <a:buChar char="v"/>
            </a:pPr>
            <a:endParaRPr lang="en-US" dirty="0"/>
          </a:p>
          <a:p>
            <a:pPr>
              <a:buFont typeface="Wingdings" panose="05000000000000000000" pitchFamily="2" charset="2"/>
              <a:buChar char="v"/>
            </a:pPr>
            <a:r>
              <a:rPr lang="en-US" dirty="0"/>
              <a:t>Annual Inventory</a:t>
            </a:r>
          </a:p>
          <a:p>
            <a:pPr>
              <a:buFont typeface="Wingdings" panose="05000000000000000000" pitchFamily="2" charset="2"/>
              <a:buChar char="v"/>
            </a:pPr>
            <a:r>
              <a:rPr lang="en-US" dirty="0"/>
              <a:t>Verification of Inventory</a:t>
            </a:r>
          </a:p>
          <a:p>
            <a:pPr>
              <a:buFont typeface="Wingdings" panose="05000000000000000000" pitchFamily="2" charset="2"/>
              <a:buChar char="v"/>
            </a:pPr>
            <a:r>
              <a:rPr lang="en-US" dirty="0"/>
              <a:t>Property Additions</a:t>
            </a:r>
          </a:p>
          <a:p>
            <a:pPr>
              <a:buFont typeface="Wingdings" panose="05000000000000000000" pitchFamily="2" charset="2"/>
              <a:buChar char="v"/>
            </a:pPr>
            <a:r>
              <a:rPr lang="en-US" dirty="0"/>
              <a:t>Property Deletions</a:t>
            </a:r>
          </a:p>
          <a:p>
            <a:pPr>
              <a:buFont typeface="Wingdings" panose="05000000000000000000" pitchFamily="2" charset="2"/>
              <a:buChar char="v"/>
            </a:pPr>
            <a:r>
              <a:rPr lang="en-US" dirty="0"/>
              <a:t>Federally Sponsored Grants &amp; Contracts</a:t>
            </a:r>
          </a:p>
        </p:txBody>
      </p:sp>
      <p:sp>
        <p:nvSpPr>
          <p:cNvPr id="5" name="Rectangle 6"/>
          <p:cNvSpPr txBox="1">
            <a:spLocks noChangeArrowheads="1"/>
          </p:cNvSpPr>
          <p:nvPr/>
        </p:nvSpPr>
        <p:spPr bwMode="auto">
          <a:xfrm>
            <a:off x="76200" y="49528"/>
            <a:ext cx="6934200" cy="914400"/>
          </a:xfrm>
          <a:prstGeom prst="rect">
            <a:avLst/>
          </a:prstGeom>
          <a:solidFill>
            <a:srgbClr val="FFC000"/>
          </a:solidFill>
          <a:ln w="9525">
            <a:noFill/>
            <a:miter lim="800000"/>
            <a:headEnd/>
            <a:tailEnd/>
          </a:ln>
          <a:effectLst>
            <a:innerShdw blurRad="63500" dist="50800" dir="8100000">
              <a:srgbClr val="0F6FC6">
                <a:lumMod val="75000"/>
                <a:alpha val="50000"/>
              </a:srgbClr>
            </a:innerShdw>
          </a:effec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Asset Management</a:t>
            </a:r>
          </a:p>
        </p:txBody>
      </p:sp>
    </p:spTree>
    <p:extLst>
      <p:ext uri="{BB962C8B-B14F-4D97-AF65-F5344CB8AC3E}">
        <p14:creationId xmlns:p14="http://schemas.microsoft.com/office/powerpoint/2010/main" val="141137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763000" cy="5105400"/>
          </a:xfrm>
          <a:solidFill>
            <a:schemeClr val="accent3">
              <a:lumMod val="20000"/>
              <a:lumOff val="80000"/>
            </a:schemeClr>
          </a:solidFill>
        </p:spPr>
        <p:txBody>
          <a:bodyPr>
            <a:noAutofit/>
          </a:bodyPr>
          <a:lstStyle/>
          <a:p>
            <a:pPr marL="273685">
              <a:spcBef>
                <a:spcPts val="370"/>
              </a:spcBef>
              <a:buFont typeface="Wingdings" pitchFamily="2" charset="2"/>
              <a:buChar char="Ø"/>
              <a:defRPr/>
            </a:pPr>
            <a:r>
              <a:rPr lang="en-US" sz="2800" b="1" dirty="0">
                <a:latin typeface="Calibri" panose="020F0502020204030204" pitchFamily="34" charset="0"/>
              </a:rPr>
              <a:t>Property Deletions</a:t>
            </a:r>
          </a:p>
          <a:p>
            <a:pPr marL="822960" lvl="2">
              <a:spcBef>
                <a:spcPts val="370"/>
              </a:spcBef>
              <a:defRPr/>
            </a:pPr>
            <a:endParaRPr lang="en-US" sz="1200" b="1" dirty="0">
              <a:latin typeface="Calibri" panose="020F0502020204030204" pitchFamily="34" charset="0"/>
            </a:endParaRPr>
          </a:p>
          <a:p>
            <a:pPr marL="822960" lvl="2">
              <a:spcBef>
                <a:spcPts val="370"/>
              </a:spcBef>
              <a:defRPr/>
            </a:pPr>
            <a:r>
              <a:rPr lang="en-US" b="1" dirty="0">
                <a:latin typeface="Calibri" panose="020F0502020204030204" pitchFamily="34" charset="0"/>
              </a:rPr>
              <a:t>University inventory system </a:t>
            </a:r>
            <a:r>
              <a:rPr lang="en-US" b="1" dirty="0">
                <a:solidFill>
                  <a:srgbClr val="7030A0"/>
                </a:solidFill>
                <a:latin typeface="Calibri" panose="020F0502020204030204" pitchFamily="34" charset="0"/>
              </a:rPr>
              <a:t>does</a:t>
            </a:r>
            <a:r>
              <a:rPr lang="en-US" b="1" dirty="0">
                <a:latin typeface="Calibri" panose="020F0502020204030204" pitchFamily="34" charset="0"/>
              </a:rPr>
              <a:t> allow for depreciation. </a:t>
            </a:r>
          </a:p>
          <a:p>
            <a:pPr marL="594360" lvl="2" indent="0">
              <a:spcBef>
                <a:spcPts val="370"/>
              </a:spcBef>
              <a:buNone/>
              <a:defRPr/>
            </a:pPr>
            <a:endParaRPr lang="en-US" sz="1200" b="1" dirty="0">
              <a:latin typeface="Calibri" panose="020F0502020204030204" pitchFamily="34" charset="0"/>
            </a:endParaRPr>
          </a:p>
          <a:p>
            <a:pPr marL="194310" lvl="1" indent="0">
              <a:spcBef>
                <a:spcPts val="370"/>
              </a:spcBef>
              <a:buNone/>
              <a:defRPr/>
            </a:pPr>
            <a:r>
              <a:rPr lang="en-US" sz="2400" b="1" i="1" dirty="0">
                <a:latin typeface="Calibri" panose="020F0502020204030204" pitchFamily="34" charset="0"/>
              </a:rPr>
              <a:t>However:</a:t>
            </a:r>
          </a:p>
          <a:p>
            <a:pPr marL="822960" lvl="2">
              <a:spcBef>
                <a:spcPts val="370"/>
              </a:spcBef>
              <a:defRPr/>
            </a:pPr>
            <a:r>
              <a:rPr lang="en-US" b="1" dirty="0">
                <a:latin typeface="Calibri" panose="020F0502020204030204" pitchFamily="34" charset="0"/>
              </a:rPr>
              <a:t>Items cannot be removed from inventory simply because estimated value has depreciated less than $2K</a:t>
            </a:r>
          </a:p>
          <a:p>
            <a:pPr marL="822960" lvl="2">
              <a:spcBef>
                <a:spcPts val="370"/>
              </a:spcBef>
              <a:defRPr/>
            </a:pPr>
            <a:endParaRPr lang="en-US" b="1" dirty="0">
              <a:latin typeface="Calibri" panose="020F0502020204030204" pitchFamily="34" charset="0"/>
            </a:endParaRPr>
          </a:p>
          <a:p>
            <a:pPr marL="822960" lvl="2">
              <a:spcBef>
                <a:spcPts val="370"/>
              </a:spcBef>
              <a:defRPr/>
            </a:pPr>
            <a:r>
              <a:rPr lang="en-US" b="1" dirty="0">
                <a:latin typeface="Calibri" panose="020F0502020204030204" pitchFamily="34" charset="0"/>
              </a:rPr>
              <a:t>Such items will be removed accordingly when properly disposed at Surplus Property</a:t>
            </a:r>
          </a:p>
          <a:p>
            <a:pPr marL="822960" lvl="2">
              <a:spcBef>
                <a:spcPts val="370"/>
              </a:spcBef>
              <a:defRPr/>
            </a:pPr>
            <a:endParaRPr lang="en-US" b="1" dirty="0">
              <a:latin typeface="TimesNewRoman,Bold"/>
            </a:endParaRPr>
          </a:p>
          <a:p>
            <a:pPr marL="274320" indent="-274320">
              <a:spcBef>
                <a:spcPts val="580"/>
              </a:spcBef>
              <a:defRPr/>
            </a:pPr>
            <a:endParaRPr lang="en-US" sz="2000" b="1" dirty="0">
              <a:latin typeface="Cambria" panose="02040503050406030204" pitchFamily="18" charset="0"/>
              <a:cs typeface="Times New Roman" pitchFamily="18" charset="0"/>
            </a:endParaRPr>
          </a:p>
          <a:p>
            <a:pPr marL="274320" indent="-274320">
              <a:spcBef>
                <a:spcPts val="580"/>
              </a:spcBef>
              <a:defRPr/>
            </a:pPr>
            <a:endParaRPr lang="en-US" sz="2000" b="1" dirty="0">
              <a:latin typeface="Cambria" panose="02040503050406030204" pitchFamily="18" charset="0"/>
              <a:cs typeface="Times New Roman" pitchFamily="18" charset="0"/>
            </a:endParaRPr>
          </a:p>
          <a:p>
            <a:pPr marL="274320" indent="-274320">
              <a:spcBef>
                <a:spcPts val="580"/>
              </a:spcBef>
              <a:defRPr/>
            </a:pPr>
            <a:endParaRPr lang="en-US" sz="2000" b="1" dirty="0">
              <a:latin typeface="Cambria" panose="02040503050406030204" pitchFamily="18" charset="0"/>
              <a:cs typeface="Times New Roman" pitchFamily="18" charset="0"/>
            </a:endParaRPr>
          </a:p>
          <a:p>
            <a:pPr marL="0" indent="0">
              <a:buNone/>
            </a:pPr>
            <a:endParaRPr lang="en-US" dirty="0"/>
          </a:p>
        </p:txBody>
      </p:sp>
      <p:sp>
        <p:nvSpPr>
          <p:cNvPr id="5" name="Rectangle 6"/>
          <p:cNvSpPr txBox="1">
            <a:spLocks noChangeArrowheads="1"/>
          </p:cNvSpPr>
          <p:nvPr/>
        </p:nvSpPr>
        <p:spPr bwMode="auto">
          <a:xfrm>
            <a:off x="76200" y="49528"/>
            <a:ext cx="6934200" cy="914400"/>
          </a:xfrm>
          <a:prstGeom prst="rect">
            <a:avLst/>
          </a:prstGeom>
          <a:solidFill>
            <a:srgbClr val="FFC000"/>
          </a:solidFill>
          <a:ln w="9525">
            <a:noFill/>
            <a:miter lim="800000"/>
            <a:headEnd/>
            <a:tailEnd/>
          </a:ln>
          <a:effectLst>
            <a:innerShdw blurRad="63500" dist="50800" dir="8100000">
              <a:srgbClr val="0F6FC6">
                <a:lumMod val="75000"/>
                <a:alpha val="50000"/>
              </a:srgbClr>
            </a:innerShdw>
          </a:effec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Asset Management</a:t>
            </a:r>
          </a:p>
        </p:txBody>
      </p:sp>
      <p:sp>
        <p:nvSpPr>
          <p:cNvPr id="8" name="Rectangle 2"/>
          <p:cNvSpPr txBox="1">
            <a:spLocks noChangeArrowheads="1"/>
          </p:cNvSpPr>
          <p:nvPr/>
        </p:nvSpPr>
        <p:spPr>
          <a:xfrm>
            <a:off x="76200" y="1001264"/>
            <a:ext cx="2286000" cy="381000"/>
          </a:xfrm>
          <a:prstGeom prst="rect">
            <a:avLst/>
          </a:prstGeom>
          <a:solidFill>
            <a:schemeClr val="bg1">
              <a:lumMod val="65000"/>
            </a:schemeClr>
          </a:solidFill>
          <a:effectLst>
            <a:outerShdw blurRad="50800" dist="50800" dir="5400000" algn="ctr" rotWithShape="0">
              <a:schemeClr val="bg1">
                <a:lumMod val="50000"/>
              </a:schemeClr>
            </a:outerShdw>
          </a:effectLst>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1800" b="1" i="1" dirty="0">
                <a:solidFill>
                  <a:srgbClr val="FFFF00"/>
                </a:solidFill>
                <a:latin typeface="TimesNewRoman,Bold"/>
              </a:rPr>
              <a:t>Property Deletions</a:t>
            </a:r>
          </a:p>
        </p:txBody>
      </p:sp>
    </p:spTree>
    <p:extLst>
      <p:ext uri="{BB962C8B-B14F-4D97-AF65-F5344CB8AC3E}">
        <p14:creationId xmlns:p14="http://schemas.microsoft.com/office/powerpoint/2010/main" val="322515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5029200"/>
          </a:xfrm>
          <a:solidFill>
            <a:schemeClr val="accent3">
              <a:lumMod val="20000"/>
              <a:lumOff val="80000"/>
            </a:schemeClr>
          </a:solidFill>
        </p:spPr>
        <p:txBody>
          <a:bodyPr>
            <a:noAutofit/>
          </a:bodyPr>
          <a:lstStyle/>
          <a:p>
            <a:pPr marL="273685">
              <a:spcBef>
                <a:spcPts val="370"/>
              </a:spcBef>
              <a:buFont typeface="Wingdings" pitchFamily="2" charset="2"/>
              <a:buChar char="Ø"/>
              <a:defRPr/>
            </a:pPr>
            <a:r>
              <a:rPr lang="en-US" sz="2800" b="1" dirty="0">
                <a:latin typeface="+mj-lt"/>
              </a:rPr>
              <a:t>Property Deletions</a:t>
            </a:r>
          </a:p>
          <a:p>
            <a:pPr marL="262573" lvl="1" indent="0">
              <a:spcBef>
                <a:spcPts val="370"/>
              </a:spcBef>
              <a:buNone/>
              <a:defRPr/>
            </a:pPr>
            <a:endParaRPr lang="en-US" sz="2000" b="1" dirty="0">
              <a:latin typeface="+mj-lt"/>
            </a:endParaRPr>
          </a:p>
          <a:p>
            <a:pPr marL="262573" lvl="1" indent="0">
              <a:spcBef>
                <a:spcPts val="370"/>
              </a:spcBef>
              <a:buNone/>
              <a:defRPr/>
            </a:pPr>
            <a:r>
              <a:rPr lang="en-US" sz="2400" b="1" dirty="0">
                <a:latin typeface="+mj-lt"/>
              </a:rPr>
              <a:t>Department individuals should remove property tags when:</a:t>
            </a:r>
          </a:p>
          <a:p>
            <a:pPr marL="915035" lvl="3">
              <a:spcBef>
                <a:spcPts val="370"/>
              </a:spcBef>
              <a:buFont typeface="Arial" pitchFamily="34" charset="0"/>
              <a:buChar char="•"/>
              <a:defRPr/>
            </a:pPr>
            <a:r>
              <a:rPr lang="en-US" sz="2400" b="1" dirty="0">
                <a:latin typeface="+mj-lt"/>
              </a:rPr>
              <a:t>Returned to Vendor</a:t>
            </a:r>
          </a:p>
          <a:p>
            <a:pPr marL="1235075" lvl="5" indent="0">
              <a:buNone/>
              <a:defRPr/>
            </a:pPr>
            <a:r>
              <a:rPr lang="en-US" sz="2400" b="1" dirty="0">
                <a:latin typeface="+mj-lt"/>
              </a:rPr>
              <a:t>- Request replacement tag from PMO	</a:t>
            </a:r>
          </a:p>
          <a:p>
            <a:pPr marL="915035" lvl="3">
              <a:spcBef>
                <a:spcPts val="370"/>
              </a:spcBef>
              <a:buFont typeface="Arial" pitchFamily="34" charset="0"/>
              <a:buChar char="•"/>
              <a:defRPr/>
            </a:pPr>
            <a:r>
              <a:rPr lang="en-US" sz="2400" b="1" dirty="0">
                <a:latin typeface="+mj-lt"/>
              </a:rPr>
              <a:t>Trade-In towards another purchase</a:t>
            </a:r>
          </a:p>
          <a:p>
            <a:pPr marL="915035" lvl="3">
              <a:spcBef>
                <a:spcPts val="370"/>
              </a:spcBef>
              <a:buFont typeface="Arial" pitchFamily="34" charset="0"/>
              <a:buChar char="•"/>
              <a:defRPr/>
            </a:pPr>
            <a:r>
              <a:rPr lang="en-US" sz="2400" b="1" dirty="0">
                <a:latin typeface="+mj-lt"/>
              </a:rPr>
              <a:t>Returned to sponsor/lender</a:t>
            </a:r>
          </a:p>
          <a:p>
            <a:pPr marL="1372235" lvl="4">
              <a:spcBef>
                <a:spcPts val="370"/>
              </a:spcBef>
              <a:buFont typeface="Arial" pitchFamily="34" charset="0"/>
              <a:buChar char="•"/>
              <a:defRPr/>
            </a:pPr>
            <a:endParaRPr lang="en-US" sz="2400" b="1" dirty="0">
              <a:latin typeface="TimesNewRoman,Bold"/>
            </a:endParaRPr>
          </a:p>
          <a:p>
            <a:pPr marL="822960" lvl="2">
              <a:spcBef>
                <a:spcPts val="370"/>
              </a:spcBef>
              <a:buFont typeface="Wingdings" pitchFamily="2" charset="2"/>
              <a:buChar char="Ø"/>
              <a:defRPr/>
            </a:pPr>
            <a:endParaRPr lang="en-US" b="1" dirty="0">
              <a:latin typeface="TimesNewRoman,Bold"/>
            </a:endParaRPr>
          </a:p>
          <a:p>
            <a:pPr marL="274320" indent="-274320">
              <a:spcBef>
                <a:spcPts val="580"/>
              </a:spcBef>
              <a:defRPr/>
            </a:pPr>
            <a:endParaRPr lang="en-US" sz="2000" b="1" dirty="0">
              <a:latin typeface="Cambria" panose="02040503050406030204" pitchFamily="18" charset="0"/>
              <a:cs typeface="Times New Roman" pitchFamily="18" charset="0"/>
            </a:endParaRPr>
          </a:p>
          <a:p>
            <a:pPr marL="274320" indent="-274320">
              <a:spcBef>
                <a:spcPts val="580"/>
              </a:spcBef>
              <a:defRPr/>
            </a:pPr>
            <a:endParaRPr lang="en-US" sz="2000" b="1" dirty="0">
              <a:latin typeface="Cambria" panose="02040503050406030204" pitchFamily="18" charset="0"/>
              <a:cs typeface="Times New Roman" pitchFamily="18" charset="0"/>
            </a:endParaRPr>
          </a:p>
          <a:p>
            <a:pPr marL="274320" indent="-274320">
              <a:spcBef>
                <a:spcPts val="580"/>
              </a:spcBef>
              <a:defRPr/>
            </a:pPr>
            <a:endParaRPr lang="en-US" sz="2000" b="1" dirty="0">
              <a:latin typeface="Cambria" panose="02040503050406030204" pitchFamily="18" charset="0"/>
              <a:cs typeface="Times New Roman" pitchFamily="18" charset="0"/>
            </a:endParaRPr>
          </a:p>
          <a:p>
            <a:pPr marL="0" indent="0">
              <a:buNone/>
            </a:pPr>
            <a:endParaRPr lang="en-US" dirty="0"/>
          </a:p>
        </p:txBody>
      </p:sp>
      <p:sp>
        <p:nvSpPr>
          <p:cNvPr id="8" name="Rectangle 2"/>
          <p:cNvSpPr txBox="1">
            <a:spLocks noChangeArrowheads="1"/>
          </p:cNvSpPr>
          <p:nvPr/>
        </p:nvSpPr>
        <p:spPr>
          <a:xfrm>
            <a:off x="76200" y="1001264"/>
            <a:ext cx="2286000" cy="381000"/>
          </a:xfrm>
          <a:prstGeom prst="rect">
            <a:avLst/>
          </a:prstGeom>
          <a:solidFill>
            <a:schemeClr val="bg1">
              <a:lumMod val="65000"/>
            </a:schemeClr>
          </a:solidFill>
          <a:effectLst>
            <a:outerShdw blurRad="50800" dist="50800" dir="5400000" algn="ctr" rotWithShape="0">
              <a:schemeClr val="bg1">
                <a:lumMod val="50000"/>
              </a:schemeClr>
            </a:outerShdw>
          </a:effectLst>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1800" b="1" i="1" dirty="0">
                <a:solidFill>
                  <a:srgbClr val="FFFF00"/>
                </a:solidFill>
                <a:latin typeface="TimesNewRoman,Bold"/>
              </a:rPr>
              <a:t>Property Deletions</a:t>
            </a:r>
          </a:p>
        </p:txBody>
      </p:sp>
      <p:sp>
        <p:nvSpPr>
          <p:cNvPr id="6" name="Rectangle 6"/>
          <p:cNvSpPr txBox="1">
            <a:spLocks noChangeArrowheads="1"/>
          </p:cNvSpPr>
          <p:nvPr/>
        </p:nvSpPr>
        <p:spPr bwMode="auto">
          <a:xfrm>
            <a:off x="76200" y="49528"/>
            <a:ext cx="6934200" cy="914400"/>
          </a:xfrm>
          <a:prstGeom prst="rect">
            <a:avLst/>
          </a:prstGeom>
          <a:solidFill>
            <a:srgbClr val="FFC000"/>
          </a:solidFill>
          <a:ln w="9525">
            <a:noFill/>
            <a:miter lim="800000"/>
            <a:headEnd/>
            <a:tailEnd/>
          </a:ln>
          <a:effectLst>
            <a:innerShdw blurRad="63500" dist="50800" dir="8100000">
              <a:srgbClr val="0F6FC6">
                <a:lumMod val="75000"/>
                <a:alpha val="50000"/>
              </a:srgbClr>
            </a:innerShdw>
          </a:effec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Asset Management</a:t>
            </a:r>
          </a:p>
        </p:txBody>
      </p:sp>
    </p:spTree>
    <p:extLst>
      <p:ext uri="{BB962C8B-B14F-4D97-AF65-F5344CB8AC3E}">
        <p14:creationId xmlns:p14="http://schemas.microsoft.com/office/powerpoint/2010/main" val="22939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5029200"/>
          </a:xfrm>
          <a:solidFill>
            <a:schemeClr val="accent3">
              <a:lumMod val="20000"/>
              <a:lumOff val="80000"/>
            </a:schemeClr>
          </a:solidFill>
        </p:spPr>
        <p:txBody>
          <a:bodyPr>
            <a:noAutofit/>
          </a:bodyPr>
          <a:lstStyle/>
          <a:p>
            <a:pPr marL="273685">
              <a:buClrTx/>
              <a:buFont typeface="Wingdings" pitchFamily="2" charset="2"/>
              <a:buChar char="Ø"/>
              <a:defRPr/>
            </a:pPr>
            <a:r>
              <a:rPr lang="en-US" sz="2400" b="1" dirty="0">
                <a:solidFill>
                  <a:srgbClr val="000000"/>
                </a:solidFill>
                <a:latin typeface="Calibri" panose="020F0502020204030204" pitchFamily="34" charset="0"/>
              </a:rPr>
              <a:t>Federally Sponsored Grants and Contracts (APM 1040 C-7, iv or asset web page link)</a:t>
            </a:r>
          </a:p>
          <a:p>
            <a:pPr marL="273685">
              <a:buClrTx/>
              <a:buFont typeface="Wingdings 2" pitchFamily="18" charset="2"/>
              <a:buNone/>
              <a:defRPr/>
            </a:pPr>
            <a:endParaRPr lang="en-US" sz="1800" b="1" dirty="0">
              <a:solidFill>
                <a:srgbClr val="000000"/>
              </a:solidFill>
              <a:latin typeface="Calibri" panose="020F0502020204030204" pitchFamily="34" charset="0"/>
            </a:endParaRPr>
          </a:p>
          <a:p>
            <a:pPr>
              <a:defRPr/>
            </a:pPr>
            <a:r>
              <a:rPr lang="en-US" sz="1600" b="1" dirty="0">
                <a:solidFill>
                  <a:srgbClr val="FF0000"/>
                </a:solidFill>
                <a:latin typeface="Calibri" panose="020F0502020204030204" pitchFamily="34" charset="0"/>
              </a:rPr>
              <a:t>Items purchased in whole or in part with funds from federally sponsored grants and contracts or government furnished property generally require adherence to federal administrative requirements, acquisition regulations, and agency-specific conditions governing the disposition of federal property</a:t>
            </a:r>
            <a:r>
              <a:rPr lang="en-US" sz="1600" b="1" dirty="0">
                <a:solidFill>
                  <a:schemeClr val="tx1">
                    <a:lumMod val="75000"/>
                    <a:lumOff val="25000"/>
                  </a:schemeClr>
                </a:solidFill>
                <a:latin typeface="Calibri" panose="020F0502020204030204" pitchFamily="34" charset="0"/>
              </a:rPr>
              <a:t>  (See Office of Management and Budget Circular A-110).</a:t>
            </a:r>
          </a:p>
          <a:p>
            <a:pPr>
              <a:defRPr/>
            </a:pPr>
            <a:endParaRPr lang="en-US" sz="1600" dirty="0">
              <a:solidFill>
                <a:srgbClr val="FF0000"/>
              </a:solidFill>
              <a:latin typeface="Calibri" panose="020F0502020204030204" pitchFamily="34" charset="0"/>
            </a:endParaRPr>
          </a:p>
          <a:p>
            <a:pPr>
              <a:defRPr/>
            </a:pPr>
            <a:r>
              <a:rPr lang="en-US" sz="1600" b="1" dirty="0">
                <a:solidFill>
                  <a:srgbClr val="FF0000"/>
                </a:solidFill>
                <a:latin typeface="Calibri" panose="020F0502020204030204" pitchFamily="34" charset="0"/>
              </a:rPr>
              <a:t>Because the use of federal funds often entails restrictions on the disposal of property used in support of sponsored research, even when title to the property is vested in the University, departments wishing to sell, or otherwise dispose of, research-related equipment must first obtain written authorization from the </a:t>
            </a:r>
            <a:r>
              <a:rPr lang="en-US" sz="1600" b="1" dirty="0">
                <a:solidFill>
                  <a:schemeClr val="tx1">
                    <a:lumMod val="75000"/>
                    <a:lumOff val="25000"/>
                  </a:schemeClr>
                </a:solidFill>
                <a:latin typeface="Calibri" panose="020F0502020204030204" pitchFamily="34" charset="0"/>
              </a:rPr>
              <a:t>Office of Sponsored Programs </a:t>
            </a:r>
          </a:p>
          <a:p>
            <a:pPr>
              <a:defRPr/>
            </a:pPr>
            <a:endParaRPr lang="en-US" sz="1600" b="1" dirty="0">
              <a:solidFill>
                <a:schemeClr val="tx1">
                  <a:lumMod val="75000"/>
                  <a:lumOff val="25000"/>
                </a:schemeClr>
              </a:solidFill>
              <a:latin typeface="Calibri" panose="020F0502020204030204" pitchFamily="34" charset="0"/>
            </a:endParaRPr>
          </a:p>
          <a:p>
            <a:pPr>
              <a:defRPr/>
            </a:pPr>
            <a:r>
              <a:rPr lang="en-US" sz="1600" b="1" dirty="0">
                <a:solidFill>
                  <a:srgbClr val="FF0000"/>
                </a:solidFill>
                <a:latin typeface="Calibri" panose="020F0502020204030204" pitchFamily="34" charset="0"/>
              </a:rPr>
              <a:t>Please refer to Office of Sponsored Program’s </a:t>
            </a:r>
            <a:r>
              <a:rPr lang="en-US" sz="1600" b="1" dirty="0">
                <a:solidFill>
                  <a:schemeClr val="tx1">
                    <a:lumMod val="75000"/>
                    <a:lumOff val="25000"/>
                  </a:schemeClr>
                </a:solidFill>
                <a:latin typeface="Calibri" panose="020F0502020204030204" pitchFamily="34" charset="0"/>
              </a:rPr>
              <a:t>(Guidelines for Disposal of Equipment Purchased with Federal Funds) </a:t>
            </a:r>
            <a:r>
              <a:rPr lang="en-US" sz="1600" b="1" dirty="0">
                <a:solidFill>
                  <a:srgbClr val="FF0000"/>
                </a:solidFill>
                <a:latin typeface="Calibri" panose="020F0502020204030204" pitchFamily="34" charset="0"/>
              </a:rPr>
              <a:t>for a more detailed discussion of disposing of equipment used in federally funded sponsored research at the University.</a:t>
            </a:r>
          </a:p>
          <a:p>
            <a:pPr>
              <a:buFont typeface="Wingdings 2" pitchFamily="18" charset="2"/>
              <a:buNone/>
              <a:defRPr/>
            </a:pPr>
            <a:r>
              <a:rPr lang="en-US" dirty="0">
                <a:latin typeface="TimesNewRoman,Bold"/>
              </a:rPr>
              <a:t> </a:t>
            </a:r>
            <a:endParaRPr lang="en-US" sz="2000" b="1" dirty="0">
              <a:latin typeface="Cambria" panose="02040503050406030204" pitchFamily="18" charset="0"/>
              <a:cs typeface="Times New Roman" pitchFamily="18" charset="0"/>
            </a:endParaRPr>
          </a:p>
          <a:p>
            <a:pPr marL="274320" indent="-274320">
              <a:spcBef>
                <a:spcPts val="580"/>
              </a:spcBef>
              <a:defRPr/>
            </a:pPr>
            <a:endParaRPr lang="en-US" sz="2000" b="1" dirty="0">
              <a:latin typeface="Cambria" panose="02040503050406030204" pitchFamily="18" charset="0"/>
              <a:cs typeface="Times New Roman" pitchFamily="18" charset="0"/>
            </a:endParaRPr>
          </a:p>
          <a:p>
            <a:pPr marL="0" indent="0">
              <a:buNone/>
            </a:pPr>
            <a:endParaRPr lang="en-US" dirty="0"/>
          </a:p>
        </p:txBody>
      </p:sp>
      <p:sp>
        <p:nvSpPr>
          <p:cNvPr id="5" name="Rectangle 6"/>
          <p:cNvSpPr txBox="1">
            <a:spLocks noChangeArrowheads="1"/>
          </p:cNvSpPr>
          <p:nvPr/>
        </p:nvSpPr>
        <p:spPr bwMode="auto">
          <a:xfrm>
            <a:off x="76200" y="49528"/>
            <a:ext cx="6934200" cy="914400"/>
          </a:xfrm>
          <a:prstGeom prst="rect">
            <a:avLst/>
          </a:prstGeom>
          <a:solidFill>
            <a:srgbClr val="FFC000"/>
          </a:solidFill>
          <a:ln w="9525">
            <a:noFill/>
            <a:miter lim="800000"/>
            <a:headEnd/>
            <a:tailEnd/>
          </a:ln>
          <a:effectLst>
            <a:innerShdw blurRad="63500" dist="50800" dir="8100000">
              <a:srgbClr val="0F6FC6">
                <a:lumMod val="75000"/>
                <a:alpha val="50000"/>
              </a:srgbClr>
            </a:innerShdw>
          </a:effec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Asset Management</a:t>
            </a:r>
          </a:p>
        </p:txBody>
      </p:sp>
      <p:sp>
        <p:nvSpPr>
          <p:cNvPr id="8" name="Rectangle 2"/>
          <p:cNvSpPr txBox="1">
            <a:spLocks noChangeArrowheads="1"/>
          </p:cNvSpPr>
          <p:nvPr/>
        </p:nvSpPr>
        <p:spPr>
          <a:xfrm>
            <a:off x="76200" y="1001264"/>
            <a:ext cx="4876800" cy="381000"/>
          </a:xfrm>
          <a:prstGeom prst="rect">
            <a:avLst/>
          </a:prstGeom>
          <a:solidFill>
            <a:schemeClr val="bg1">
              <a:lumMod val="65000"/>
            </a:schemeClr>
          </a:solidFill>
          <a:effectLst>
            <a:outerShdw blurRad="50800" dist="50800" dir="5400000" algn="ctr" rotWithShape="0">
              <a:schemeClr val="bg1">
                <a:lumMod val="50000"/>
              </a:schemeClr>
            </a:outerShdw>
          </a:effectLst>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1800" b="1" i="1" dirty="0">
                <a:solidFill>
                  <a:srgbClr val="FFFF00"/>
                </a:solidFill>
                <a:latin typeface="TimesNewRoman,Bold"/>
              </a:rPr>
              <a:t>Federally Sponsored Grants &amp; Contracts</a:t>
            </a:r>
          </a:p>
        </p:txBody>
      </p:sp>
    </p:spTree>
    <p:extLst>
      <p:ext uri="{BB962C8B-B14F-4D97-AF65-F5344CB8AC3E}">
        <p14:creationId xmlns:p14="http://schemas.microsoft.com/office/powerpoint/2010/main" val="325399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500"/>
                                        <p:tgtEl>
                                          <p:spTgt spid="3">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4800" y="1447800"/>
            <a:ext cx="8458200" cy="5105400"/>
          </a:xfrm>
          <a:prstGeom prst="rect">
            <a:avLst/>
          </a:prstGeom>
          <a:solidFill>
            <a:schemeClr val="accent3">
              <a:lumMod val="20000"/>
              <a:lumOff val="80000"/>
            </a:schemeClr>
          </a:solidFill>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en-US" b="1" u="sng" dirty="0">
                <a:latin typeface="+mj-lt"/>
              </a:rPr>
              <a:t>Annual inventory completion along with “Certificate of Completion” must be returned to Asset Management Office by:</a:t>
            </a:r>
          </a:p>
          <a:p>
            <a:pPr>
              <a:lnSpc>
                <a:spcPct val="80000"/>
              </a:lnSpc>
              <a:buAutoNum type="arabicPeriod"/>
            </a:pPr>
            <a:endParaRPr lang="en-US" sz="1600" b="1" dirty="0">
              <a:latin typeface="+mj-lt"/>
            </a:endParaRPr>
          </a:p>
          <a:p>
            <a:pPr lvl="0">
              <a:buFont typeface="+mj-lt"/>
              <a:buAutoNum type="arabicPeriod"/>
            </a:pPr>
            <a:r>
              <a:rPr lang="en-US" sz="2800" b="1" dirty="0">
                <a:highlight>
                  <a:srgbClr val="FFFF00"/>
                </a:highlight>
                <a:latin typeface="+mj-lt"/>
              </a:rPr>
              <a:t>Negotiated time frame</a:t>
            </a:r>
          </a:p>
          <a:p>
            <a:pPr lvl="0">
              <a:buFont typeface="+mj-lt"/>
              <a:buAutoNum type="arabicPeriod"/>
            </a:pPr>
            <a:r>
              <a:rPr lang="en-US" sz="2800" b="1" dirty="0">
                <a:latin typeface="+mj-lt"/>
              </a:rPr>
              <a:t>December 31</a:t>
            </a:r>
            <a:r>
              <a:rPr lang="en-US" sz="2800" b="1" baseline="30000" dirty="0">
                <a:latin typeface="+mj-lt"/>
              </a:rPr>
              <a:t>st</a:t>
            </a:r>
          </a:p>
          <a:p>
            <a:pPr lvl="0">
              <a:buFont typeface="+mj-lt"/>
              <a:buAutoNum type="arabicPeriod"/>
            </a:pPr>
            <a:r>
              <a:rPr lang="en-US" sz="2800" b="1" dirty="0">
                <a:highlight>
                  <a:srgbClr val="FFFF00"/>
                </a:highlight>
                <a:latin typeface="+mj-lt"/>
              </a:rPr>
              <a:t>October 31</a:t>
            </a:r>
            <a:r>
              <a:rPr lang="en-US" sz="2800" b="1" baseline="30000" dirty="0">
                <a:highlight>
                  <a:srgbClr val="FFFF00"/>
                </a:highlight>
                <a:latin typeface="+mj-lt"/>
              </a:rPr>
              <a:t>st</a:t>
            </a:r>
          </a:p>
          <a:p>
            <a:pPr lvl="0">
              <a:buFont typeface="+mj-lt"/>
              <a:buAutoNum type="arabicPeriod"/>
            </a:pPr>
            <a:r>
              <a:rPr lang="en-US" sz="2800" b="1" dirty="0">
                <a:latin typeface="+mj-lt"/>
              </a:rPr>
              <a:t>Why do I need to do this?</a:t>
            </a:r>
          </a:p>
          <a:p>
            <a:pPr lvl="0">
              <a:buFont typeface="+mj-lt"/>
              <a:buAutoNum type="arabicPeriod"/>
            </a:pPr>
            <a:r>
              <a:rPr lang="en-US" sz="2800" b="1" dirty="0">
                <a:latin typeface="+mj-lt"/>
              </a:rPr>
              <a:t>Both 1 &amp; 3</a:t>
            </a:r>
          </a:p>
          <a:p>
            <a:endParaRPr lang="en-US" dirty="0"/>
          </a:p>
        </p:txBody>
      </p:sp>
      <p:sp>
        <p:nvSpPr>
          <p:cNvPr id="3" name="Rectangle 6"/>
          <p:cNvSpPr txBox="1">
            <a:spLocks noChangeArrowheads="1"/>
          </p:cNvSpPr>
          <p:nvPr/>
        </p:nvSpPr>
        <p:spPr bwMode="auto">
          <a:xfrm>
            <a:off x="152400" y="152400"/>
            <a:ext cx="8839200" cy="914400"/>
          </a:xfrm>
          <a:prstGeom prst="rect">
            <a:avLst/>
          </a:prstGeom>
          <a:solidFill>
            <a:srgbClr val="FFCC00"/>
          </a:solidFill>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Let us Review</a:t>
            </a:r>
          </a:p>
        </p:txBody>
      </p:sp>
    </p:spTree>
    <p:extLst>
      <p:ext uri="{BB962C8B-B14F-4D97-AF65-F5344CB8AC3E}">
        <p14:creationId xmlns:p14="http://schemas.microsoft.com/office/powerpoint/2010/main" val="3020765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bwMode="auto">
          <a:xfrm>
            <a:off x="152400" y="152400"/>
            <a:ext cx="6934200" cy="914400"/>
          </a:xfrm>
          <a:prstGeom prst="rect">
            <a:avLst/>
          </a:prstGeom>
          <a:solidFill>
            <a:srgbClr val="FFC000"/>
          </a:solidFill>
          <a:ln w="9525">
            <a:noFill/>
            <a:miter lim="800000"/>
            <a:headEnd/>
            <a:tailEnd/>
          </a:ln>
          <a:effectLst>
            <a:innerShdw blurRad="63500" dist="50800" dir="8100000">
              <a:srgbClr val="0F6FC6">
                <a:lumMod val="75000"/>
                <a:alpha val="50000"/>
              </a:srgbClr>
            </a:innerShdw>
          </a:effec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Let us Review</a:t>
            </a:r>
          </a:p>
        </p:txBody>
      </p:sp>
      <p:sp>
        <p:nvSpPr>
          <p:cNvPr id="3" name="Content Placeholder 2"/>
          <p:cNvSpPr txBox="1">
            <a:spLocks/>
          </p:cNvSpPr>
          <p:nvPr/>
        </p:nvSpPr>
        <p:spPr>
          <a:xfrm>
            <a:off x="310896" y="1371600"/>
            <a:ext cx="8528304" cy="5105400"/>
          </a:xfrm>
          <a:prstGeom prst="rect">
            <a:avLst/>
          </a:prstGeom>
          <a:solidFill>
            <a:schemeClr val="accent3">
              <a:lumMod val="20000"/>
              <a:lumOff val="80000"/>
            </a:schemeClr>
          </a:solidFill>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en-US" b="1" u="sng" dirty="0"/>
              <a:t>Federal Statutes require all federally funded capital assets to be physically verified</a:t>
            </a:r>
            <a:r>
              <a:rPr lang="en-US" b="1" u="sng" dirty="0">
                <a:latin typeface="Calibri" panose="020F0502020204030204" pitchFamily="34" charset="0"/>
              </a:rPr>
              <a:t>:</a:t>
            </a:r>
          </a:p>
          <a:p>
            <a:pPr>
              <a:lnSpc>
                <a:spcPct val="80000"/>
              </a:lnSpc>
              <a:buAutoNum type="arabicPeriod"/>
            </a:pPr>
            <a:endParaRPr lang="en-US" sz="1600" b="1" dirty="0">
              <a:latin typeface="Calibri" panose="020F0502020204030204" pitchFamily="34" charset="0"/>
            </a:endParaRPr>
          </a:p>
          <a:p>
            <a:pPr marL="0" indent="0">
              <a:lnSpc>
                <a:spcPct val="80000"/>
              </a:lnSpc>
              <a:buNone/>
            </a:pPr>
            <a:r>
              <a:rPr lang="en-US" sz="1600" b="1" dirty="0">
                <a:latin typeface="Calibri" panose="020F0502020204030204" pitchFamily="34" charset="0"/>
              </a:rPr>
              <a:t>     </a:t>
            </a:r>
            <a:r>
              <a:rPr lang="en-US" sz="2800" b="1" dirty="0">
                <a:latin typeface="Calibri" panose="020F0502020204030204" pitchFamily="34" charset="0"/>
              </a:rPr>
              <a:t>1.</a:t>
            </a:r>
            <a:r>
              <a:rPr lang="en-US" sz="2800" b="1" dirty="0">
                <a:latin typeface="Calibri" panose="020F0502020204030204" pitchFamily="34" charset="0"/>
                <a:cs typeface="Times New Roman" pitchFamily="18" charset="0"/>
              </a:rPr>
              <a:t> </a:t>
            </a:r>
            <a:r>
              <a:rPr lang="en-US" sz="2800" b="1" dirty="0">
                <a:highlight>
                  <a:srgbClr val="FFFF00"/>
                </a:highlight>
                <a:latin typeface="Calibri" panose="020F0502020204030204" pitchFamily="34" charset="0"/>
                <a:cs typeface="Times New Roman" pitchFamily="18" charset="0"/>
              </a:rPr>
              <a:t>Every two years</a:t>
            </a:r>
          </a:p>
          <a:p>
            <a:pPr marL="0" indent="0">
              <a:lnSpc>
                <a:spcPct val="80000"/>
              </a:lnSpc>
              <a:buNone/>
            </a:pPr>
            <a:endParaRPr lang="en-US" sz="2800" b="1" dirty="0">
              <a:latin typeface="Calibri" panose="020F0502020204030204" pitchFamily="34" charset="0"/>
            </a:endParaRPr>
          </a:p>
          <a:p>
            <a:pPr marL="0" indent="0">
              <a:lnSpc>
                <a:spcPct val="80000"/>
              </a:lnSpc>
              <a:buNone/>
            </a:pPr>
            <a:r>
              <a:rPr lang="en-US" sz="2800" b="1" dirty="0">
                <a:latin typeface="Calibri" panose="020F0502020204030204" pitchFamily="34" charset="0"/>
              </a:rPr>
              <a:t>   2. Every year</a:t>
            </a:r>
          </a:p>
          <a:p>
            <a:pPr>
              <a:lnSpc>
                <a:spcPct val="80000"/>
              </a:lnSpc>
              <a:buFont typeface="Wingdings" pitchFamily="2" charset="2"/>
              <a:buChar char="Ø"/>
            </a:pPr>
            <a:endParaRPr lang="en-US" sz="2800" b="1" dirty="0">
              <a:latin typeface="Calibri" panose="020F0502020204030204" pitchFamily="34" charset="0"/>
            </a:endParaRPr>
          </a:p>
          <a:p>
            <a:pPr marL="0" indent="0">
              <a:lnSpc>
                <a:spcPct val="80000"/>
              </a:lnSpc>
              <a:buNone/>
            </a:pPr>
            <a:r>
              <a:rPr lang="en-US" sz="2800" b="1" dirty="0">
                <a:latin typeface="Calibri" panose="020F0502020204030204" pitchFamily="34" charset="0"/>
              </a:rPr>
              <a:t>   3. Twice a year</a:t>
            </a:r>
          </a:p>
          <a:p>
            <a:pPr marL="0" indent="0">
              <a:lnSpc>
                <a:spcPct val="80000"/>
              </a:lnSpc>
              <a:buFont typeface="Arial" panose="020B0604020202020204" pitchFamily="34" charset="0"/>
              <a:buNone/>
            </a:pPr>
            <a:endParaRPr lang="en-US" sz="2800" b="1" dirty="0">
              <a:latin typeface="Calibri" panose="020F0502020204030204" pitchFamily="34" charset="0"/>
            </a:endParaRPr>
          </a:p>
          <a:p>
            <a:pPr marL="0" indent="0">
              <a:lnSpc>
                <a:spcPct val="80000"/>
              </a:lnSpc>
              <a:buNone/>
            </a:pPr>
            <a:r>
              <a:rPr lang="en-US" sz="2800" b="1" dirty="0">
                <a:latin typeface="Calibri" panose="020F0502020204030204" pitchFamily="34" charset="0"/>
              </a:rPr>
              <a:t>   4. Never</a:t>
            </a:r>
            <a:endParaRPr lang="en-US" sz="2800" b="1" dirty="0">
              <a:latin typeface="Calibri" panose="020F0502020204030204" pitchFamily="34" charset="0"/>
              <a:cs typeface="Times New Roman" pitchFamily="18" charset="0"/>
            </a:endParaRPr>
          </a:p>
          <a:p>
            <a:endParaRPr lang="en-US" dirty="0"/>
          </a:p>
        </p:txBody>
      </p:sp>
      <p:sp>
        <p:nvSpPr>
          <p:cNvPr id="4" name="Rectangle 6"/>
          <p:cNvSpPr txBox="1">
            <a:spLocks noChangeArrowheads="1"/>
          </p:cNvSpPr>
          <p:nvPr/>
        </p:nvSpPr>
        <p:spPr bwMode="auto">
          <a:xfrm>
            <a:off x="152400" y="152400"/>
            <a:ext cx="8839200" cy="914400"/>
          </a:xfrm>
          <a:prstGeom prst="rect">
            <a:avLst/>
          </a:prstGeom>
          <a:solidFill>
            <a:srgbClr val="FFCC00"/>
          </a:solidFill>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Let us Review</a:t>
            </a:r>
          </a:p>
        </p:txBody>
      </p:sp>
    </p:spTree>
    <p:extLst>
      <p:ext uri="{BB962C8B-B14F-4D97-AF65-F5344CB8AC3E}">
        <p14:creationId xmlns:p14="http://schemas.microsoft.com/office/powerpoint/2010/main" val="1607373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bwMode="auto">
          <a:xfrm>
            <a:off x="152400" y="152400"/>
            <a:ext cx="6934200" cy="914400"/>
          </a:xfrm>
          <a:prstGeom prst="rect">
            <a:avLst/>
          </a:prstGeom>
          <a:solidFill>
            <a:srgbClr val="FFC000"/>
          </a:solidFill>
          <a:ln w="9525">
            <a:noFill/>
            <a:miter lim="800000"/>
            <a:headEnd/>
            <a:tailEnd/>
          </a:ln>
          <a:effectLst>
            <a:innerShdw blurRad="63500" dist="50800" dir="8100000">
              <a:srgbClr val="0F6FC6">
                <a:lumMod val="75000"/>
                <a:alpha val="50000"/>
              </a:srgbClr>
            </a:innerShdw>
          </a:effec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Let us Review</a:t>
            </a:r>
          </a:p>
        </p:txBody>
      </p:sp>
      <p:sp>
        <p:nvSpPr>
          <p:cNvPr id="3" name="Content Placeholder 2"/>
          <p:cNvSpPr txBox="1">
            <a:spLocks/>
          </p:cNvSpPr>
          <p:nvPr/>
        </p:nvSpPr>
        <p:spPr>
          <a:xfrm>
            <a:off x="310896" y="1371600"/>
            <a:ext cx="8528304" cy="5105400"/>
          </a:xfrm>
          <a:prstGeom prst="rect">
            <a:avLst/>
          </a:prstGeom>
          <a:solidFill>
            <a:schemeClr val="accent3">
              <a:lumMod val="20000"/>
              <a:lumOff val="80000"/>
            </a:schemeClr>
          </a:solidFill>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en-US" b="1" u="sng" dirty="0">
                <a:latin typeface="Calibri" panose="020F0502020204030204" pitchFamily="34" charset="0"/>
              </a:rPr>
              <a:t>Property deletion categories include:</a:t>
            </a:r>
          </a:p>
          <a:p>
            <a:pPr>
              <a:lnSpc>
                <a:spcPct val="80000"/>
              </a:lnSpc>
              <a:buAutoNum type="arabicPeriod"/>
            </a:pPr>
            <a:endParaRPr lang="en-US" sz="1600" b="1" dirty="0">
              <a:latin typeface="Calibri" panose="020F0502020204030204" pitchFamily="34" charset="0"/>
            </a:endParaRPr>
          </a:p>
          <a:p>
            <a:pPr marL="0" indent="0">
              <a:lnSpc>
                <a:spcPct val="80000"/>
              </a:lnSpc>
              <a:buNone/>
            </a:pPr>
            <a:r>
              <a:rPr lang="en-US" sz="1600" b="1" dirty="0">
                <a:latin typeface="Calibri" panose="020F0502020204030204" pitchFamily="34" charset="0"/>
              </a:rPr>
              <a:t>     </a:t>
            </a:r>
            <a:r>
              <a:rPr lang="en-US" sz="2800" b="1" dirty="0">
                <a:latin typeface="Calibri" panose="020F0502020204030204" pitchFamily="34" charset="0"/>
              </a:rPr>
              <a:t>1.</a:t>
            </a:r>
            <a:r>
              <a:rPr lang="en-US" sz="2800" b="1" dirty="0">
                <a:latin typeface="Calibri" panose="020F0502020204030204" pitchFamily="34" charset="0"/>
                <a:cs typeface="Times New Roman" pitchFamily="18" charset="0"/>
              </a:rPr>
              <a:t> Given as a departing gift to retiring employee</a:t>
            </a:r>
          </a:p>
          <a:p>
            <a:pPr marL="0" indent="0">
              <a:lnSpc>
                <a:spcPct val="80000"/>
              </a:lnSpc>
              <a:buNone/>
            </a:pPr>
            <a:endParaRPr lang="en-US" sz="2800" b="1" dirty="0">
              <a:latin typeface="Calibri" panose="020F0502020204030204" pitchFamily="34" charset="0"/>
            </a:endParaRPr>
          </a:p>
          <a:p>
            <a:pPr marL="0" indent="0">
              <a:lnSpc>
                <a:spcPct val="80000"/>
              </a:lnSpc>
              <a:buNone/>
            </a:pPr>
            <a:r>
              <a:rPr lang="en-US" sz="2800" b="1" dirty="0">
                <a:latin typeface="Calibri" panose="020F0502020204030204" pitchFamily="34" charset="0"/>
              </a:rPr>
              <a:t>   2. Scrapped with no explanation on details </a:t>
            </a:r>
          </a:p>
          <a:p>
            <a:pPr marL="0" indent="0">
              <a:lnSpc>
                <a:spcPct val="80000"/>
              </a:lnSpc>
              <a:buNone/>
            </a:pPr>
            <a:endParaRPr lang="en-US" sz="2800" b="1" dirty="0">
              <a:latin typeface="Calibri" panose="020F0502020204030204" pitchFamily="34" charset="0"/>
            </a:endParaRPr>
          </a:p>
          <a:p>
            <a:pPr marL="0" indent="0">
              <a:lnSpc>
                <a:spcPct val="80000"/>
              </a:lnSpc>
              <a:buNone/>
            </a:pPr>
            <a:r>
              <a:rPr lang="en-US" sz="2800" b="1" dirty="0">
                <a:latin typeface="Calibri" panose="020F0502020204030204" pitchFamily="34" charset="0"/>
              </a:rPr>
              <a:t>   3. Traded-In</a:t>
            </a:r>
          </a:p>
          <a:p>
            <a:pPr marL="0" indent="0">
              <a:lnSpc>
                <a:spcPct val="80000"/>
              </a:lnSpc>
              <a:buNone/>
            </a:pPr>
            <a:endParaRPr lang="en-US" sz="2800" b="1" dirty="0">
              <a:latin typeface="Calibri" panose="020F0502020204030204" pitchFamily="34" charset="0"/>
            </a:endParaRPr>
          </a:p>
          <a:p>
            <a:pPr marL="0" indent="0">
              <a:lnSpc>
                <a:spcPct val="80000"/>
              </a:lnSpc>
              <a:buNone/>
            </a:pPr>
            <a:r>
              <a:rPr lang="en-US" sz="2800" b="1" dirty="0">
                <a:latin typeface="Calibri" panose="020F0502020204030204" pitchFamily="34" charset="0"/>
              </a:rPr>
              <a:t>   4. Returned to lender</a:t>
            </a:r>
          </a:p>
          <a:p>
            <a:pPr marL="0" indent="0">
              <a:lnSpc>
                <a:spcPct val="80000"/>
              </a:lnSpc>
              <a:buNone/>
            </a:pPr>
            <a:r>
              <a:rPr lang="en-US" sz="2800" b="1" dirty="0">
                <a:latin typeface="Calibri" panose="020F0502020204030204" pitchFamily="34" charset="0"/>
              </a:rPr>
              <a:t>    </a:t>
            </a:r>
          </a:p>
          <a:p>
            <a:pPr marL="0" indent="0">
              <a:lnSpc>
                <a:spcPct val="80000"/>
              </a:lnSpc>
              <a:buNone/>
            </a:pPr>
            <a:r>
              <a:rPr lang="en-US" sz="2800" b="1" dirty="0">
                <a:latin typeface="Calibri" panose="020F0502020204030204" pitchFamily="34" charset="0"/>
              </a:rPr>
              <a:t>   5. </a:t>
            </a:r>
            <a:r>
              <a:rPr lang="en-US" sz="2800" b="1" dirty="0">
                <a:highlight>
                  <a:srgbClr val="FFFF00"/>
                </a:highlight>
                <a:latin typeface="Calibri" panose="020F0502020204030204" pitchFamily="34" charset="0"/>
              </a:rPr>
              <a:t>Both 3 &amp; 4</a:t>
            </a:r>
          </a:p>
          <a:p>
            <a:pPr marL="0" indent="0">
              <a:lnSpc>
                <a:spcPct val="80000"/>
              </a:lnSpc>
              <a:buNone/>
            </a:pPr>
            <a:endParaRPr lang="en-US" sz="2800" b="1" dirty="0">
              <a:latin typeface="Calibri" panose="020F0502020204030204" pitchFamily="34" charset="0"/>
            </a:endParaRPr>
          </a:p>
          <a:p>
            <a:pPr marL="0" indent="0">
              <a:lnSpc>
                <a:spcPct val="80000"/>
              </a:lnSpc>
              <a:buNone/>
            </a:pPr>
            <a:endParaRPr lang="en-US" sz="2800" b="1" dirty="0">
              <a:cs typeface="Times New Roman" pitchFamily="18" charset="0"/>
            </a:endParaRPr>
          </a:p>
          <a:p>
            <a:endParaRPr lang="en-US" dirty="0"/>
          </a:p>
        </p:txBody>
      </p:sp>
      <p:sp>
        <p:nvSpPr>
          <p:cNvPr id="4" name="Rectangle 6"/>
          <p:cNvSpPr txBox="1">
            <a:spLocks noChangeArrowheads="1"/>
          </p:cNvSpPr>
          <p:nvPr/>
        </p:nvSpPr>
        <p:spPr bwMode="auto">
          <a:xfrm>
            <a:off x="152400" y="152400"/>
            <a:ext cx="8839200" cy="914400"/>
          </a:xfrm>
          <a:prstGeom prst="rect">
            <a:avLst/>
          </a:prstGeom>
          <a:solidFill>
            <a:srgbClr val="FFCC00"/>
          </a:solidFill>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Let us Review</a:t>
            </a:r>
          </a:p>
        </p:txBody>
      </p:sp>
    </p:spTree>
    <p:extLst>
      <p:ext uri="{BB962C8B-B14F-4D97-AF65-F5344CB8AC3E}">
        <p14:creationId xmlns:p14="http://schemas.microsoft.com/office/powerpoint/2010/main" val="486217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bwMode="auto">
          <a:xfrm>
            <a:off x="152400" y="152400"/>
            <a:ext cx="6934200" cy="914400"/>
          </a:xfrm>
          <a:prstGeom prst="rect">
            <a:avLst/>
          </a:prstGeom>
          <a:solidFill>
            <a:srgbClr val="FFC000"/>
          </a:solidFill>
          <a:ln w="9525">
            <a:noFill/>
            <a:miter lim="800000"/>
            <a:headEnd/>
            <a:tailEnd/>
          </a:ln>
          <a:effectLst>
            <a:innerShdw blurRad="63500" dist="50800" dir="8100000">
              <a:srgbClr val="0F6FC6">
                <a:lumMod val="75000"/>
                <a:alpha val="50000"/>
              </a:srgbClr>
            </a:innerShdw>
          </a:effec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Let us Review</a:t>
            </a:r>
          </a:p>
        </p:txBody>
      </p:sp>
      <p:sp>
        <p:nvSpPr>
          <p:cNvPr id="3" name="Content Placeholder 2"/>
          <p:cNvSpPr txBox="1">
            <a:spLocks/>
          </p:cNvSpPr>
          <p:nvPr/>
        </p:nvSpPr>
        <p:spPr>
          <a:xfrm>
            <a:off x="310896" y="1371600"/>
            <a:ext cx="8382000" cy="4800600"/>
          </a:xfrm>
          <a:prstGeom prst="rect">
            <a:avLst/>
          </a:prstGeom>
          <a:solidFill>
            <a:schemeClr val="accent3">
              <a:lumMod val="20000"/>
              <a:lumOff val="80000"/>
            </a:schemeClr>
          </a:solidFill>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en-US" b="1" u="sng" dirty="0">
                <a:latin typeface="Calibri" panose="020F0502020204030204" pitchFamily="34" charset="0"/>
              </a:rPr>
              <a:t>Property Administers/Equipment custodians should review PMIR sheets that accompany the property tag and enter changes where?</a:t>
            </a:r>
          </a:p>
          <a:p>
            <a:pPr>
              <a:lnSpc>
                <a:spcPct val="80000"/>
              </a:lnSpc>
              <a:buAutoNum type="arabicPeriod"/>
            </a:pPr>
            <a:endParaRPr lang="en-US" sz="1600" b="1" dirty="0">
              <a:latin typeface="Calibri" panose="020F0502020204030204" pitchFamily="34" charset="0"/>
            </a:endParaRPr>
          </a:p>
          <a:p>
            <a:pPr marL="0" indent="0">
              <a:lnSpc>
                <a:spcPct val="80000"/>
              </a:lnSpc>
              <a:buNone/>
            </a:pPr>
            <a:r>
              <a:rPr lang="en-US" sz="1600" b="1" dirty="0">
                <a:latin typeface="Calibri" panose="020F0502020204030204" pitchFamily="34" charset="0"/>
              </a:rPr>
              <a:t>     </a:t>
            </a:r>
            <a:r>
              <a:rPr lang="en-US" sz="2800" b="1" dirty="0">
                <a:latin typeface="Calibri" panose="020F0502020204030204" pitchFamily="34" charset="0"/>
              </a:rPr>
              <a:t>1.</a:t>
            </a:r>
            <a:r>
              <a:rPr lang="en-US" sz="2800" b="1" dirty="0">
                <a:latin typeface="Calibri" panose="020F0502020204030204" pitchFamily="34" charset="0"/>
                <a:cs typeface="Times New Roman" pitchFamily="18" charset="0"/>
              </a:rPr>
              <a:t> Email to Asset Management Office</a:t>
            </a:r>
          </a:p>
          <a:p>
            <a:pPr marL="0" indent="0">
              <a:lnSpc>
                <a:spcPct val="80000"/>
              </a:lnSpc>
              <a:buNone/>
            </a:pPr>
            <a:endParaRPr lang="en-US" sz="2800" b="1" dirty="0">
              <a:latin typeface="Calibri" panose="020F0502020204030204" pitchFamily="34" charset="0"/>
            </a:endParaRPr>
          </a:p>
          <a:p>
            <a:pPr marL="0" indent="0">
              <a:lnSpc>
                <a:spcPct val="80000"/>
              </a:lnSpc>
              <a:buNone/>
            </a:pPr>
            <a:r>
              <a:rPr lang="en-US" sz="2800" b="1" dirty="0">
                <a:latin typeface="Calibri" panose="020F0502020204030204" pitchFamily="34" charset="0"/>
              </a:rPr>
              <a:t>   2. </a:t>
            </a:r>
            <a:r>
              <a:rPr lang="en-US" sz="2800" b="1" dirty="0">
                <a:highlight>
                  <a:srgbClr val="FFFF00"/>
                </a:highlight>
                <a:latin typeface="Calibri" panose="020F0502020204030204" pitchFamily="34" charset="0"/>
              </a:rPr>
              <a:t>Vandal Web – Asset Change Requests</a:t>
            </a:r>
          </a:p>
          <a:p>
            <a:pPr marL="0" indent="0">
              <a:lnSpc>
                <a:spcPct val="80000"/>
              </a:lnSpc>
              <a:buNone/>
            </a:pPr>
            <a:endParaRPr lang="en-US" sz="2800" b="1" dirty="0">
              <a:latin typeface="Calibri" panose="020F0502020204030204" pitchFamily="34" charset="0"/>
            </a:endParaRPr>
          </a:p>
          <a:p>
            <a:pPr marL="0" indent="0">
              <a:lnSpc>
                <a:spcPct val="80000"/>
              </a:lnSpc>
              <a:buNone/>
            </a:pPr>
            <a:r>
              <a:rPr lang="en-US" sz="2800" b="1" dirty="0">
                <a:latin typeface="Calibri" panose="020F0502020204030204" pitchFamily="34" charset="0"/>
              </a:rPr>
              <a:t>   3. In shadow database in the department </a:t>
            </a:r>
          </a:p>
          <a:p>
            <a:pPr marL="0" indent="0">
              <a:lnSpc>
                <a:spcPct val="80000"/>
              </a:lnSpc>
              <a:buFont typeface="Arial" panose="020B0604020202020204" pitchFamily="34" charset="0"/>
              <a:buNone/>
            </a:pPr>
            <a:endParaRPr lang="en-US" sz="2800" b="1" dirty="0">
              <a:latin typeface="Calibri" panose="020F0502020204030204" pitchFamily="34" charset="0"/>
            </a:endParaRPr>
          </a:p>
          <a:p>
            <a:pPr marL="0" indent="0">
              <a:lnSpc>
                <a:spcPct val="80000"/>
              </a:lnSpc>
              <a:buNone/>
            </a:pPr>
            <a:r>
              <a:rPr lang="en-US" sz="2800" b="1" dirty="0">
                <a:latin typeface="Calibri" panose="020F0502020204030204" pitchFamily="34" charset="0"/>
              </a:rPr>
              <a:t>   4. On PMIR sheet and send it back to PMO</a:t>
            </a:r>
          </a:p>
          <a:p>
            <a:pPr marL="0" indent="0">
              <a:lnSpc>
                <a:spcPct val="80000"/>
              </a:lnSpc>
              <a:buNone/>
            </a:pPr>
            <a:endParaRPr lang="en-US" sz="2800" b="1" dirty="0">
              <a:cs typeface="Times New Roman" pitchFamily="18" charset="0"/>
            </a:endParaRPr>
          </a:p>
          <a:p>
            <a:endParaRPr lang="en-US" dirty="0"/>
          </a:p>
        </p:txBody>
      </p:sp>
      <p:sp>
        <p:nvSpPr>
          <p:cNvPr id="4" name="Rectangle 6"/>
          <p:cNvSpPr txBox="1">
            <a:spLocks noChangeArrowheads="1"/>
          </p:cNvSpPr>
          <p:nvPr/>
        </p:nvSpPr>
        <p:spPr bwMode="auto">
          <a:xfrm>
            <a:off x="152400" y="152400"/>
            <a:ext cx="8839200" cy="914400"/>
          </a:xfrm>
          <a:prstGeom prst="rect">
            <a:avLst/>
          </a:prstGeom>
          <a:solidFill>
            <a:srgbClr val="FFCC00"/>
          </a:solidFill>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Let us Review</a:t>
            </a:r>
          </a:p>
        </p:txBody>
      </p:sp>
    </p:spTree>
    <p:extLst>
      <p:ext uri="{BB962C8B-B14F-4D97-AF65-F5344CB8AC3E}">
        <p14:creationId xmlns:p14="http://schemas.microsoft.com/office/powerpoint/2010/main" val="730922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bwMode="auto">
          <a:xfrm>
            <a:off x="152400" y="152400"/>
            <a:ext cx="6934200" cy="914400"/>
          </a:xfrm>
          <a:prstGeom prst="rect">
            <a:avLst/>
          </a:prstGeom>
          <a:solidFill>
            <a:srgbClr val="FFC000"/>
          </a:solidFill>
          <a:ln w="9525">
            <a:noFill/>
            <a:miter lim="800000"/>
            <a:headEnd/>
            <a:tailEnd/>
          </a:ln>
          <a:effectLst>
            <a:innerShdw blurRad="63500" dist="50800" dir="8100000">
              <a:srgbClr val="0F6FC6">
                <a:lumMod val="75000"/>
                <a:alpha val="50000"/>
              </a:srgbClr>
            </a:innerShdw>
          </a:effec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Let us Review</a:t>
            </a:r>
          </a:p>
        </p:txBody>
      </p:sp>
      <p:sp>
        <p:nvSpPr>
          <p:cNvPr id="3" name="Content Placeholder 2"/>
          <p:cNvSpPr txBox="1">
            <a:spLocks/>
          </p:cNvSpPr>
          <p:nvPr/>
        </p:nvSpPr>
        <p:spPr>
          <a:xfrm>
            <a:off x="310896" y="1371600"/>
            <a:ext cx="8452104" cy="5105400"/>
          </a:xfrm>
          <a:prstGeom prst="rect">
            <a:avLst/>
          </a:prstGeom>
          <a:solidFill>
            <a:schemeClr val="accent3">
              <a:lumMod val="20000"/>
              <a:lumOff val="80000"/>
            </a:schemeClr>
          </a:solidFill>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en-US" b="1" u="sng" dirty="0">
                <a:latin typeface="Calibri" panose="020F0502020204030204" pitchFamily="34" charset="0"/>
              </a:rPr>
              <a:t>Trade-ins require special attention. Ensure the following information is included in the purchase document text?</a:t>
            </a:r>
          </a:p>
          <a:p>
            <a:pPr marL="0" indent="0">
              <a:lnSpc>
                <a:spcPct val="80000"/>
              </a:lnSpc>
              <a:buNone/>
            </a:pPr>
            <a:endParaRPr lang="en-US" sz="1600" b="1" dirty="0">
              <a:latin typeface="Calibri" panose="020F0502020204030204" pitchFamily="34" charset="0"/>
            </a:endParaRPr>
          </a:p>
          <a:p>
            <a:pPr marL="0" indent="0">
              <a:lnSpc>
                <a:spcPct val="80000"/>
              </a:lnSpc>
              <a:buNone/>
            </a:pPr>
            <a:r>
              <a:rPr lang="en-US" sz="1600" b="1" dirty="0">
                <a:latin typeface="Calibri" panose="020F0502020204030204" pitchFamily="34" charset="0"/>
              </a:rPr>
              <a:t>     </a:t>
            </a:r>
            <a:r>
              <a:rPr lang="en-US" sz="2800" b="1" dirty="0">
                <a:latin typeface="Calibri" panose="020F0502020204030204" pitchFamily="34" charset="0"/>
              </a:rPr>
              <a:t>1.</a:t>
            </a:r>
            <a:r>
              <a:rPr lang="en-US" sz="2800" b="1" dirty="0">
                <a:latin typeface="Calibri" panose="020F0502020204030204" pitchFamily="34" charset="0"/>
                <a:cs typeface="Times New Roman" pitchFamily="18" charset="0"/>
              </a:rPr>
              <a:t> Credit memo, if equipment is returned</a:t>
            </a:r>
          </a:p>
          <a:p>
            <a:pPr marL="0" indent="0">
              <a:lnSpc>
                <a:spcPct val="80000"/>
              </a:lnSpc>
              <a:buNone/>
            </a:pPr>
            <a:endParaRPr lang="en-US" sz="2800" b="1" dirty="0">
              <a:latin typeface="Calibri" panose="020F0502020204030204" pitchFamily="34" charset="0"/>
            </a:endParaRPr>
          </a:p>
          <a:p>
            <a:pPr marL="0" indent="0">
              <a:lnSpc>
                <a:spcPct val="80000"/>
              </a:lnSpc>
              <a:buNone/>
            </a:pPr>
            <a:r>
              <a:rPr lang="en-US" sz="2800" b="1" dirty="0">
                <a:latin typeface="Calibri" panose="020F0502020204030204" pitchFamily="34" charset="0"/>
              </a:rPr>
              <a:t>   2. Invoice for new equipment </a:t>
            </a:r>
          </a:p>
          <a:p>
            <a:pPr marL="0" indent="0">
              <a:lnSpc>
                <a:spcPct val="80000"/>
              </a:lnSpc>
              <a:buNone/>
            </a:pPr>
            <a:endParaRPr lang="en-US" sz="2800" b="1" dirty="0">
              <a:latin typeface="Calibri" panose="020F0502020204030204" pitchFamily="34" charset="0"/>
            </a:endParaRPr>
          </a:p>
          <a:p>
            <a:pPr marL="0" indent="0">
              <a:lnSpc>
                <a:spcPct val="80000"/>
              </a:lnSpc>
              <a:buNone/>
            </a:pPr>
            <a:r>
              <a:rPr lang="en-US" sz="2800" b="1" dirty="0">
                <a:latin typeface="Calibri" panose="020F0502020204030204" pitchFamily="34" charset="0"/>
              </a:rPr>
              <a:t>   3. Property tag number for equipment being traded</a:t>
            </a:r>
          </a:p>
          <a:p>
            <a:pPr marL="0" indent="0">
              <a:lnSpc>
                <a:spcPct val="80000"/>
              </a:lnSpc>
              <a:buFont typeface="Arial" panose="020B0604020202020204" pitchFamily="34" charset="0"/>
              <a:buNone/>
            </a:pPr>
            <a:endParaRPr lang="en-US" sz="2800" b="1" dirty="0">
              <a:latin typeface="Calibri" panose="020F0502020204030204" pitchFamily="34" charset="0"/>
            </a:endParaRPr>
          </a:p>
          <a:p>
            <a:pPr marL="0" indent="0">
              <a:lnSpc>
                <a:spcPct val="80000"/>
              </a:lnSpc>
              <a:buNone/>
            </a:pPr>
            <a:r>
              <a:rPr lang="en-US" sz="2800" b="1" dirty="0">
                <a:latin typeface="Calibri" panose="020F0502020204030204" pitchFamily="34" charset="0"/>
              </a:rPr>
              <a:t>   4</a:t>
            </a:r>
            <a:r>
              <a:rPr lang="en-US" sz="2800" b="1" dirty="0">
                <a:highlight>
                  <a:srgbClr val="FFFF00"/>
                </a:highlight>
                <a:latin typeface="Calibri" panose="020F0502020204030204" pitchFamily="34" charset="0"/>
              </a:rPr>
              <a:t>. All of the above</a:t>
            </a:r>
          </a:p>
          <a:p>
            <a:pPr marL="0" indent="0">
              <a:lnSpc>
                <a:spcPct val="80000"/>
              </a:lnSpc>
              <a:buNone/>
            </a:pPr>
            <a:endParaRPr lang="en-US" sz="2800" b="1" dirty="0">
              <a:cs typeface="Times New Roman" pitchFamily="18" charset="0"/>
            </a:endParaRPr>
          </a:p>
          <a:p>
            <a:endParaRPr lang="en-US" dirty="0"/>
          </a:p>
        </p:txBody>
      </p:sp>
      <p:sp>
        <p:nvSpPr>
          <p:cNvPr id="4" name="Rectangle 6"/>
          <p:cNvSpPr txBox="1">
            <a:spLocks noChangeArrowheads="1"/>
          </p:cNvSpPr>
          <p:nvPr/>
        </p:nvSpPr>
        <p:spPr bwMode="auto">
          <a:xfrm>
            <a:off x="152400" y="152400"/>
            <a:ext cx="8839200" cy="914400"/>
          </a:xfrm>
          <a:prstGeom prst="rect">
            <a:avLst/>
          </a:prstGeom>
          <a:solidFill>
            <a:srgbClr val="FFCC00"/>
          </a:solidFill>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Let us Review</a:t>
            </a:r>
          </a:p>
        </p:txBody>
      </p:sp>
    </p:spTree>
    <p:extLst>
      <p:ext uri="{BB962C8B-B14F-4D97-AF65-F5344CB8AC3E}">
        <p14:creationId xmlns:p14="http://schemas.microsoft.com/office/powerpoint/2010/main" val="1717156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bwMode="auto">
          <a:xfrm>
            <a:off x="152400" y="152400"/>
            <a:ext cx="6934200" cy="914400"/>
          </a:xfrm>
          <a:prstGeom prst="rect">
            <a:avLst/>
          </a:prstGeom>
          <a:solidFill>
            <a:srgbClr val="FFC000"/>
          </a:solidFill>
          <a:ln w="9525">
            <a:noFill/>
            <a:miter lim="800000"/>
            <a:headEnd/>
            <a:tailEnd/>
          </a:ln>
          <a:effectLst>
            <a:innerShdw blurRad="63500" dist="50800" dir="8100000">
              <a:srgbClr val="0F6FC6">
                <a:lumMod val="75000"/>
                <a:alpha val="50000"/>
              </a:srgbClr>
            </a:innerShdw>
          </a:effec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Let us Review</a:t>
            </a:r>
          </a:p>
        </p:txBody>
      </p:sp>
      <p:sp>
        <p:nvSpPr>
          <p:cNvPr id="3" name="Content Placeholder 2"/>
          <p:cNvSpPr txBox="1">
            <a:spLocks/>
          </p:cNvSpPr>
          <p:nvPr/>
        </p:nvSpPr>
        <p:spPr>
          <a:xfrm>
            <a:off x="310896" y="1371600"/>
            <a:ext cx="8452104" cy="5105400"/>
          </a:xfrm>
          <a:prstGeom prst="rect">
            <a:avLst/>
          </a:prstGeom>
          <a:solidFill>
            <a:schemeClr val="accent3">
              <a:lumMod val="20000"/>
              <a:lumOff val="80000"/>
            </a:schemeClr>
          </a:solidFill>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en-US" b="1" u="sng" dirty="0">
                <a:latin typeface="Calibri" panose="020F0502020204030204" pitchFamily="34" charset="0"/>
              </a:rPr>
              <a:t>Disposal of federally funded equipment requires approval from:</a:t>
            </a:r>
          </a:p>
          <a:p>
            <a:pPr marL="0" indent="0">
              <a:lnSpc>
                <a:spcPct val="80000"/>
              </a:lnSpc>
              <a:buNone/>
            </a:pPr>
            <a:endParaRPr lang="en-US" sz="1600" b="1" dirty="0">
              <a:latin typeface="Calibri" panose="020F0502020204030204" pitchFamily="34" charset="0"/>
            </a:endParaRPr>
          </a:p>
          <a:p>
            <a:pPr marL="0" indent="0">
              <a:lnSpc>
                <a:spcPct val="80000"/>
              </a:lnSpc>
              <a:buNone/>
            </a:pPr>
            <a:r>
              <a:rPr lang="en-US" sz="1600" b="1" dirty="0">
                <a:latin typeface="Calibri" panose="020F0502020204030204" pitchFamily="34" charset="0"/>
              </a:rPr>
              <a:t>     </a:t>
            </a:r>
            <a:r>
              <a:rPr lang="en-US" sz="2800" b="1" dirty="0">
                <a:latin typeface="Calibri" panose="020F0502020204030204" pitchFamily="34" charset="0"/>
              </a:rPr>
              <a:t>1.</a:t>
            </a:r>
            <a:r>
              <a:rPr lang="en-US" sz="2800" b="1" dirty="0">
                <a:latin typeface="Calibri" panose="020F0502020204030204" pitchFamily="34" charset="0"/>
                <a:cs typeface="Times New Roman" pitchFamily="18" charset="0"/>
              </a:rPr>
              <a:t> Office of Research and Economic Development</a:t>
            </a:r>
          </a:p>
          <a:p>
            <a:pPr marL="0" indent="0">
              <a:lnSpc>
                <a:spcPct val="80000"/>
              </a:lnSpc>
              <a:buNone/>
            </a:pPr>
            <a:endParaRPr lang="en-US" sz="2800" b="1" dirty="0">
              <a:latin typeface="Calibri" panose="020F0502020204030204" pitchFamily="34" charset="0"/>
            </a:endParaRPr>
          </a:p>
          <a:p>
            <a:pPr marL="0" indent="0">
              <a:lnSpc>
                <a:spcPct val="80000"/>
              </a:lnSpc>
              <a:buNone/>
            </a:pPr>
            <a:r>
              <a:rPr lang="en-US" sz="2800" b="1" dirty="0">
                <a:latin typeface="Calibri" panose="020F0502020204030204" pitchFamily="34" charset="0"/>
              </a:rPr>
              <a:t>   2. </a:t>
            </a:r>
            <a:r>
              <a:rPr lang="en-US" sz="2800" b="1" dirty="0">
                <a:highlight>
                  <a:srgbClr val="FFFF00"/>
                </a:highlight>
                <a:latin typeface="Calibri" panose="020F0502020204030204" pitchFamily="34" charset="0"/>
              </a:rPr>
              <a:t>Office of Sponsored Programs</a:t>
            </a:r>
          </a:p>
          <a:p>
            <a:pPr marL="0" indent="0">
              <a:lnSpc>
                <a:spcPct val="80000"/>
              </a:lnSpc>
              <a:buNone/>
            </a:pPr>
            <a:endParaRPr lang="en-US" sz="2800" b="1" dirty="0">
              <a:latin typeface="Calibri" panose="020F0502020204030204" pitchFamily="34" charset="0"/>
            </a:endParaRPr>
          </a:p>
          <a:p>
            <a:pPr marL="0" indent="0">
              <a:lnSpc>
                <a:spcPct val="80000"/>
              </a:lnSpc>
              <a:buNone/>
            </a:pPr>
            <a:r>
              <a:rPr lang="en-US" sz="2800" b="1" dirty="0">
                <a:latin typeface="Calibri" panose="020F0502020204030204" pitchFamily="34" charset="0"/>
              </a:rPr>
              <a:t>   3. President’s Office</a:t>
            </a:r>
          </a:p>
          <a:p>
            <a:pPr marL="0" indent="0">
              <a:lnSpc>
                <a:spcPct val="80000"/>
              </a:lnSpc>
              <a:buFont typeface="Arial" panose="020B0604020202020204" pitchFamily="34" charset="0"/>
              <a:buNone/>
            </a:pPr>
            <a:endParaRPr lang="en-US" sz="2800" b="1" dirty="0">
              <a:latin typeface="Calibri" panose="020F0502020204030204" pitchFamily="34" charset="0"/>
            </a:endParaRPr>
          </a:p>
          <a:p>
            <a:pPr marL="0" indent="0">
              <a:lnSpc>
                <a:spcPct val="80000"/>
              </a:lnSpc>
              <a:buNone/>
            </a:pPr>
            <a:r>
              <a:rPr lang="en-US" sz="2800" b="1" dirty="0">
                <a:latin typeface="Calibri" panose="020F0502020204030204" pitchFamily="34" charset="0"/>
              </a:rPr>
              <a:t>   4. Asset Accounting</a:t>
            </a:r>
          </a:p>
          <a:p>
            <a:pPr marL="0" indent="0">
              <a:lnSpc>
                <a:spcPct val="80000"/>
              </a:lnSpc>
              <a:buNone/>
            </a:pPr>
            <a:endParaRPr lang="en-US" sz="2800" b="1" dirty="0">
              <a:cs typeface="Times New Roman" pitchFamily="18" charset="0"/>
            </a:endParaRPr>
          </a:p>
          <a:p>
            <a:endParaRPr lang="en-US" dirty="0"/>
          </a:p>
        </p:txBody>
      </p:sp>
      <p:sp>
        <p:nvSpPr>
          <p:cNvPr id="4" name="Rectangle 6"/>
          <p:cNvSpPr txBox="1">
            <a:spLocks noChangeArrowheads="1"/>
          </p:cNvSpPr>
          <p:nvPr/>
        </p:nvSpPr>
        <p:spPr bwMode="auto">
          <a:xfrm>
            <a:off x="152400" y="152400"/>
            <a:ext cx="8839200" cy="914400"/>
          </a:xfrm>
          <a:prstGeom prst="rect">
            <a:avLst/>
          </a:prstGeom>
          <a:solidFill>
            <a:srgbClr val="FFCC00"/>
          </a:solidFill>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Let us Review</a:t>
            </a:r>
          </a:p>
        </p:txBody>
      </p:sp>
    </p:spTree>
    <p:extLst>
      <p:ext uri="{BB962C8B-B14F-4D97-AF65-F5344CB8AC3E}">
        <p14:creationId xmlns:p14="http://schemas.microsoft.com/office/powerpoint/2010/main" val="1454622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6200" y="976120"/>
            <a:ext cx="2209800" cy="381000"/>
          </a:xfrm>
          <a:solidFill>
            <a:schemeClr val="bg1">
              <a:lumMod val="65000"/>
            </a:schemeClr>
          </a:solidFill>
          <a:effectLst>
            <a:outerShdw blurRad="50800" dist="50800" dir="5400000" algn="ctr" rotWithShape="0">
              <a:schemeClr val="bg1">
                <a:lumMod val="50000"/>
              </a:schemeClr>
            </a:outerShdw>
          </a:effectLst>
        </p:spPr>
        <p:txBody>
          <a:bodyPr bIns="45720" anchor="t">
            <a:noAutofit/>
          </a:bodyPr>
          <a:lstStyle/>
          <a:p>
            <a:pPr algn="l">
              <a:defRPr/>
            </a:pPr>
            <a:r>
              <a:rPr lang="en-US" sz="1800" b="1" i="1" dirty="0">
                <a:solidFill>
                  <a:srgbClr val="FFFF00"/>
                </a:solidFill>
                <a:latin typeface="TimesNewRoman,Bold"/>
              </a:rPr>
              <a:t>Annual Inventory</a:t>
            </a:r>
          </a:p>
        </p:txBody>
      </p:sp>
      <p:sp>
        <p:nvSpPr>
          <p:cNvPr id="3" name="Content Placeholder 2"/>
          <p:cNvSpPr>
            <a:spLocks noGrp="1"/>
          </p:cNvSpPr>
          <p:nvPr>
            <p:ph idx="1"/>
          </p:nvPr>
        </p:nvSpPr>
        <p:spPr>
          <a:xfrm>
            <a:off x="457200" y="1676400"/>
            <a:ext cx="8305800" cy="4724400"/>
          </a:xfrm>
          <a:solidFill>
            <a:schemeClr val="accent3">
              <a:lumMod val="20000"/>
              <a:lumOff val="80000"/>
            </a:schemeClr>
          </a:solidFill>
        </p:spPr>
        <p:txBody>
          <a:bodyPr>
            <a:normAutofit/>
          </a:bodyPr>
          <a:lstStyle/>
          <a:p>
            <a:pPr>
              <a:lnSpc>
                <a:spcPct val="80000"/>
              </a:lnSpc>
              <a:buFont typeface="Wingdings" pitchFamily="2" charset="2"/>
              <a:buChar char="Ø"/>
            </a:pPr>
            <a:endParaRPr lang="en-US" sz="2800" b="1" i="1" u="sng" dirty="0">
              <a:latin typeface="Cambria" panose="02040503050406030204" pitchFamily="18" charset="0"/>
              <a:cs typeface="AngsanaUPC" panose="02020603050405020304" pitchFamily="18" charset="-34"/>
            </a:endParaRPr>
          </a:p>
          <a:p>
            <a:pPr marL="457200" lvl="1" indent="-457200">
              <a:lnSpc>
                <a:spcPct val="80000"/>
              </a:lnSpc>
              <a:buFont typeface="Arial" panose="020B0604020202020204" pitchFamily="34" charset="0"/>
              <a:buChar char="•"/>
            </a:pPr>
            <a:r>
              <a:rPr lang="en-US" b="1" dirty="0">
                <a:latin typeface="+mj-lt"/>
              </a:rPr>
              <a:t>Pursuant to Idaho State Board of Education and Board of Regents of the University of Idaho policy section V.I.4.a.</a:t>
            </a:r>
          </a:p>
          <a:p>
            <a:pPr marL="457200" lvl="1" indent="-457200">
              <a:lnSpc>
                <a:spcPct val="80000"/>
              </a:lnSpc>
              <a:buFont typeface="Arial" panose="020B0604020202020204" pitchFamily="34" charset="0"/>
              <a:buChar char="•"/>
            </a:pPr>
            <a:endParaRPr lang="en-US" b="1" dirty="0">
              <a:latin typeface="+mj-lt"/>
            </a:endParaRPr>
          </a:p>
          <a:p>
            <a:pPr lvl="1">
              <a:lnSpc>
                <a:spcPct val="80000"/>
              </a:lnSpc>
              <a:buFont typeface="Arial" panose="020B0604020202020204" pitchFamily="34" charset="0"/>
              <a:buChar char="•"/>
            </a:pPr>
            <a:r>
              <a:rPr lang="en-US" sz="2400" b="1" dirty="0">
                <a:latin typeface="+mj-lt"/>
                <a:cs typeface="AngsanaUPC" panose="02020603050405020304" pitchFamily="18" charset="-34"/>
              </a:rPr>
              <a:t>The University of Idaho must follow Idaho state code Section 67-5746, which requires a physical inventory of all property in the University inventory system once each fiscal year.</a:t>
            </a:r>
          </a:p>
          <a:p>
            <a:pPr lvl="1">
              <a:lnSpc>
                <a:spcPct val="80000"/>
              </a:lnSpc>
              <a:buFont typeface="Wingdings" panose="05000000000000000000" pitchFamily="2" charset="2"/>
              <a:buChar char="ü"/>
            </a:pPr>
            <a:endParaRPr lang="en-US" sz="2400" b="1" i="1" u="sng" dirty="0">
              <a:latin typeface="Cambria" panose="02040503050406030204" pitchFamily="18" charset="0"/>
              <a:cs typeface="AngsanaUPC" panose="02020603050405020304" pitchFamily="18" charset="-34"/>
            </a:endParaRPr>
          </a:p>
          <a:p>
            <a:pPr marL="0" indent="0">
              <a:lnSpc>
                <a:spcPct val="80000"/>
              </a:lnSpc>
              <a:buNone/>
            </a:pPr>
            <a:endParaRPr lang="en-US" sz="2400" b="1" dirty="0">
              <a:latin typeface="Cambria" panose="02040503050406030204" pitchFamily="18" charset="0"/>
            </a:endParaRPr>
          </a:p>
          <a:p>
            <a:endParaRPr lang="en-US" dirty="0"/>
          </a:p>
        </p:txBody>
      </p:sp>
      <p:sp>
        <p:nvSpPr>
          <p:cNvPr id="6" name="Rectangle 6"/>
          <p:cNvSpPr txBox="1">
            <a:spLocks noChangeArrowheads="1"/>
          </p:cNvSpPr>
          <p:nvPr/>
        </p:nvSpPr>
        <p:spPr bwMode="auto">
          <a:xfrm>
            <a:off x="76200" y="49528"/>
            <a:ext cx="6934200" cy="914400"/>
          </a:xfrm>
          <a:prstGeom prst="rect">
            <a:avLst/>
          </a:prstGeom>
          <a:solidFill>
            <a:srgbClr val="FFC000"/>
          </a:solidFill>
          <a:ln w="9525">
            <a:noFill/>
            <a:miter lim="800000"/>
            <a:headEnd/>
            <a:tailEnd/>
          </a:ln>
          <a:effectLst>
            <a:innerShdw blurRad="63500" dist="50800" dir="8100000">
              <a:srgbClr val="0F6FC6">
                <a:lumMod val="75000"/>
                <a:alpha val="50000"/>
              </a:srgbClr>
            </a:innerShdw>
          </a:effec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Asset Management</a:t>
            </a:r>
          </a:p>
        </p:txBody>
      </p:sp>
    </p:spTree>
    <p:extLst>
      <p:ext uri="{BB962C8B-B14F-4D97-AF65-F5344CB8AC3E}">
        <p14:creationId xmlns:p14="http://schemas.microsoft.com/office/powerpoint/2010/main" val="395187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534400" cy="4953000"/>
          </a:xfrm>
          <a:solidFill>
            <a:schemeClr val="accent3">
              <a:lumMod val="20000"/>
              <a:lumOff val="80000"/>
            </a:schemeClr>
          </a:solidFill>
        </p:spPr>
        <p:txBody>
          <a:bodyPr>
            <a:normAutofit/>
          </a:bodyPr>
          <a:lstStyle/>
          <a:p>
            <a:pPr marL="274320" indent="-274320">
              <a:spcBef>
                <a:spcPts val="580"/>
              </a:spcBef>
              <a:defRPr/>
            </a:pPr>
            <a:r>
              <a:rPr lang="en-US" sz="2400" b="1" dirty="0">
                <a:latin typeface="Calibri" panose="020F0502020204030204" pitchFamily="34" charset="0"/>
                <a:cs typeface="Times New Roman" pitchFamily="18" charset="0"/>
              </a:rPr>
              <a:t>Each department is responsible for complying and conducting an annual inventory of assets.</a:t>
            </a:r>
            <a:r>
              <a:rPr lang="en-US" sz="2400" dirty="0">
                <a:latin typeface="Calibri" panose="020F0502020204030204" pitchFamily="34" charset="0"/>
                <a:cs typeface="Times New Roman" pitchFamily="18" charset="0"/>
              </a:rPr>
              <a:t> </a:t>
            </a:r>
          </a:p>
          <a:p>
            <a:pPr marL="274320" indent="-274320">
              <a:spcBef>
                <a:spcPts val="580"/>
              </a:spcBef>
              <a:defRPr/>
            </a:pPr>
            <a:endParaRPr lang="en-US" sz="2400" dirty="0">
              <a:latin typeface="Calibri" panose="020F0502020204030204" pitchFamily="34" charset="0"/>
              <a:cs typeface="Times New Roman" pitchFamily="18" charset="0"/>
            </a:endParaRPr>
          </a:p>
          <a:p>
            <a:pPr marL="274320" indent="-274320">
              <a:spcBef>
                <a:spcPts val="580"/>
              </a:spcBef>
              <a:defRPr/>
            </a:pPr>
            <a:r>
              <a:rPr lang="en-US" sz="2400" b="1" dirty="0">
                <a:latin typeface="Calibri" panose="020F0502020204030204" pitchFamily="34" charset="0"/>
                <a:cs typeface="Times New Roman" pitchFamily="18" charset="0"/>
              </a:rPr>
              <a:t>Asset Management Office will provide instructions for obtaining and completing the annual inventory by August 31</a:t>
            </a:r>
            <a:r>
              <a:rPr lang="en-US" sz="2400" b="1" baseline="30000" dirty="0">
                <a:latin typeface="Calibri" panose="020F0502020204030204" pitchFamily="34" charset="0"/>
                <a:cs typeface="Times New Roman" pitchFamily="18" charset="0"/>
              </a:rPr>
              <a:t>st</a:t>
            </a:r>
            <a:r>
              <a:rPr lang="en-US" sz="2400" b="1" dirty="0">
                <a:latin typeface="Calibri" panose="020F0502020204030204" pitchFamily="34" charset="0"/>
                <a:cs typeface="Times New Roman" pitchFamily="18" charset="0"/>
              </a:rPr>
              <a:t> of each year.</a:t>
            </a:r>
          </a:p>
          <a:p>
            <a:pPr marL="0" indent="0">
              <a:spcBef>
                <a:spcPts val="580"/>
              </a:spcBef>
              <a:buNone/>
              <a:defRPr/>
            </a:pPr>
            <a:endParaRPr lang="en-US" sz="2400" b="1" dirty="0">
              <a:latin typeface="Calibri" panose="020F0502020204030204" pitchFamily="34" charset="0"/>
              <a:cs typeface="Times New Roman" pitchFamily="18" charset="0"/>
            </a:endParaRPr>
          </a:p>
          <a:p>
            <a:pPr marL="274320" indent="-274320">
              <a:spcBef>
                <a:spcPts val="580"/>
              </a:spcBef>
              <a:defRPr/>
            </a:pPr>
            <a:r>
              <a:rPr lang="en-US" sz="2400" b="1" dirty="0">
                <a:latin typeface="Calibri" panose="020F0502020204030204" pitchFamily="34" charset="0"/>
                <a:cs typeface="Times New Roman" pitchFamily="18" charset="0"/>
              </a:rPr>
              <a:t>Electronic “Certificate of Inventory Completion” must be returned to Asset Management by the last week of October (or negotiated time frame).</a:t>
            </a:r>
          </a:p>
          <a:p>
            <a:pPr marL="274320" indent="-274320">
              <a:spcBef>
                <a:spcPts val="580"/>
              </a:spcBef>
              <a:defRPr/>
            </a:pPr>
            <a:endParaRPr lang="en-US" sz="2400" b="1" dirty="0">
              <a:latin typeface="Cambria" panose="02040503050406030204" pitchFamily="18" charset="0"/>
              <a:cs typeface="Times New Roman" pitchFamily="18" charset="0"/>
            </a:endParaRPr>
          </a:p>
          <a:p>
            <a:pPr marL="0" indent="0">
              <a:buNone/>
            </a:pPr>
            <a:endParaRPr lang="en-US" dirty="0"/>
          </a:p>
        </p:txBody>
      </p:sp>
      <p:sp>
        <p:nvSpPr>
          <p:cNvPr id="5" name="Rectangle 6"/>
          <p:cNvSpPr txBox="1">
            <a:spLocks noChangeArrowheads="1"/>
          </p:cNvSpPr>
          <p:nvPr/>
        </p:nvSpPr>
        <p:spPr bwMode="auto">
          <a:xfrm>
            <a:off x="76200" y="49528"/>
            <a:ext cx="6934200" cy="914400"/>
          </a:xfrm>
          <a:prstGeom prst="rect">
            <a:avLst/>
          </a:prstGeom>
          <a:solidFill>
            <a:srgbClr val="FFC000"/>
          </a:solidFill>
          <a:ln w="9525">
            <a:noFill/>
            <a:miter lim="800000"/>
            <a:headEnd/>
            <a:tailEnd/>
          </a:ln>
          <a:effectLst>
            <a:innerShdw blurRad="63500" dist="50800" dir="8100000">
              <a:srgbClr val="0F6FC6">
                <a:lumMod val="75000"/>
                <a:alpha val="50000"/>
              </a:srgbClr>
            </a:innerShdw>
          </a:effec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Asset Management</a:t>
            </a:r>
          </a:p>
        </p:txBody>
      </p:sp>
      <p:sp>
        <p:nvSpPr>
          <p:cNvPr id="8" name="Rectangle 2"/>
          <p:cNvSpPr txBox="1">
            <a:spLocks noChangeArrowheads="1"/>
          </p:cNvSpPr>
          <p:nvPr/>
        </p:nvSpPr>
        <p:spPr>
          <a:xfrm>
            <a:off x="76200" y="990600"/>
            <a:ext cx="2133600" cy="381000"/>
          </a:xfrm>
          <a:prstGeom prst="rect">
            <a:avLst/>
          </a:prstGeom>
          <a:solidFill>
            <a:schemeClr val="bg1">
              <a:lumMod val="65000"/>
            </a:schemeClr>
          </a:solidFill>
          <a:effectLst>
            <a:outerShdw blurRad="50800" dist="50800" dir="5400000" algn="ctr" rotWithShape="0">
              <a:schemeClr val="bg1">
                <a:lumMod val="50000"/>
              </a:schemeClr>
            </a:outerShdw>
          </a:effectLst>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1800" b="1" i="1" dirty="0">
                <a:solidFill>
                  <a:srgbClr val="FFFF00"/>
                </a:solidFill>
                <a:latin typeface="TimesNewRoman,Bold"/>
              </a:rPr>
              <a:t>Annual Inventory</a:t>
            </a:r>
          </a:p>
        </p:txBody>
      </p:sp>
    </p:spTree>
    <p:extLst>
      <p:ext uri="{BB962C8B-B14F-4D97-AF65-F5344CB8AC3E}">
        <p14:creationId xmlns:p14="http://schemas.microsoft.com/office/powerpoint/2010/main" val="279293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763000" cy="4724400"/>
          </a:xfrm>
          <a:solidFill>
            <a:schemeClr val="accent3">
              <a:lumMod val="20000"/>
              <a:lumOff val="80000"/>
            </a:schemeClr>
          </a:solidFill>
        </p:spPr>
        <p:txBody>
          <a:bodyPr>
            <a:normAutofit/>
          </a:bodyPr>
          <a:lstStyle/>
          <a:p>
            <a:pPr marL="274320" indent="-274320">
              <a:spcBef>
                <a:spcPts val="580"/>
              </a:spcBef>
              <a:defRPr/>
            </a:pPr>
            <a:r>
              <a:rPr lang="en-US" sz="2400" b="1" dirty="0">
                <a:latin typeface="Calibri" panose="020F0502020204030204" pitchFamily="34" charset="0"/>
                <a:cs typeface="Times New Roman" pitchFamily="18" charset="0"/>
              </a:rPr>
              <a:t>Inventory changes must be entered in Vandal Web Asset Change Requests for approvals.</a:t>
            </a:r>
            <a:r>
              <a:rPr lang="en-US" sz="2400" dirty="0">
                <a:latin typeface="Calibri" panose="020F0502020204030204" pitchFamily="34" charset="0"/>
                <a:cs typeface="Times New Roman" pitchFamily="18" charset="0"/>
              </a:rPr>
              <a:t> </a:t>
            </a:r>
          </a:p>
          <a:p>
            <a:pPr marL="274320" indent="-274320">
              <a:spcBef>
                <a:spcPts val="580"/>
              </a:spcBef>
              <a:defRPr/>
            </a:pPr>
            <a:endParaRPr lang="en-US" sz="2400" dirty="0">
              <a:latin typeface="Calibri" panose="020F0502020204030204" pitchFamily="34" charset="0"/>
              <a:cs typeface="Times New Roman" pitchFamily="18" charset="0"/>
            </a:endParaRPr>
          </a:p>
          <a:p>
            <a:pPr marL="274320" indent="-274320">
              <a:spcBef>
                <a:spcPts val="580"/>
              </a:spcBef>
              <a:defRPr/>
            </a:pPr>
            <a:r>
              <a:rPr lang="en-US" sz="2400" b="1" dirty="0">
                <a:latin typeface="Calibri" panose="020F0502020204030204" pitchFamily="34" charset="0"/>
                <a:cs typeface="Times New Roman" pitchFamily="18" charset="0"/>
              </a:rPr>
              <a:t>“ODDBALL” discrepancies that cannot be entered in Asset Change can be processed directly with Asset Management</a:t>
            </a:r>
          </a:p>
          <a:p>
            <a:pPr marL="0" indent="0">
              <a:spcBef>
                <a:spcPts val="580"/>
              </a:spcBef>
              <a:buNone/>
              <a:defRPr/>
            </a:pPr>
            <a:endParaRPr lang="en-US" sz="2400" b="1" dirty="0">
              <a:latin typeface="Calibri" panose="020F0502020204030204" pitchFamily="34" charset="0"/>
              <a:cs typeface="Times New Roman" pitchFamily="18" charset="0"/>
            </a:endParaRPr>
          </a:p>
          <a:p>
            <a:pPr marL="274320" indent="-274320">
              <a:spcBef>
                <a:spcPts val="580"/>
              </a:spcBef>
              <a:defRPr/>
            </a:pPr>
            <a:r>
              <a:rPr lang="en-US" sz="2400" b="1" dirty="0">
                <a:latin typeface="Calibri" panose="020F0502020204030204" pitchFamily="34" charset="0"/>
                <a:cs typeface="Times New Roman" pitchFamily="18" charset="0"/>
              </a:rPr>
              <a:t>New tags are assigned a “</a:t>
            </a:r>
            <a:r>
              <a:rPr lang="en-US" sz="2400" b="1" i="1" dirty="0">
                <a:latin typeface="Calibri" panose="020F0502020204030204" pitchFamily="34" charset="0"/>
                <a:cs typeface="Times New Roman" pitchFamily="18" charset="0"/>
              </a:rPr>
              <a:t>default”</a:t>
            </a:r>
            <a:r>
              <a:rPr lang="en-US" sz="2400" b="1" dirty="0">
                <a:latin typeface="Calibri" panose="020F0502020204030204" pitchFamily="34" charset="0"/>
                <a:cs typeface="Times New Roman" pitchFamily="18" charset="0"/>
              </a:rPr>
              <a:t> location if the </a:t>
            </a:r>
            <a:r>
              <a:rPr lang="en-US" sz="2400" b="1" i="1" dirty="0">
                <a:latin typeface="Calibri" panose="020F0502020204030204" pitchFamily="34" charset="0"/>
                <a:cs typeface="Times New Roman" pitchFamily="18" charset="0"/>
              </a:rPr>
              <a:t>actual </a:t>
            </a:r>
            <a:r>
              <a:rPr lang="en-US" sz="2400" b="1" dirty="0">
                <a:latin typeface="Calibri" panose="020F0502020204030204" pitchFamily="34" charset="0"/>
                <a:cs typeface="Times New Roman" pitchFamily="18" charset="0"/>
              </a:rPr>
              <a:t>location is unknown. ALL </a:t>
            </a:r>
            <a:r>
              <a:rPr lang="en-US" sz="2400" b="1" i="1" dirty="0">
                <a:latin typeface="Calibri" panose="020F0502020204030204" pitchFamily="34" charset="0"/>
                <a:cs typeface="Times New Roman" pitchFamily="18" charset="0"/>
              </a:rPr>
              <a:t>“default” </a:t>
            </a:r>
            <a:r>
              <a:rPr lang="en-US" sz="2400" b="1" dirty="0">
                <a:latin typeface="Calibri" panose="020F0502020204030204" pitchFamily="34" charset="0"/>
                <a:cs typeface="Times New Roman" pitchFamily="18" charset="0"/>
              </a:rPr>
              <a:t>locations must be changed to the </a:t>
            </a:r>
            <a:r>
              <a:rPr lang="en-US" sz="2400" b="1" i="1" dirty="0">
                <a:latin typeface="Calibri" panose="020F0502020204030204" pitchFamily="34" charset="0"/>
                <a:cs typeface="Times New Roman" pitchFamily="18" charset="0"/>
              </a:rPr>
              <a:t>ACTUAL</a:t>
            </a:r>
            <a:r>
              <a:rPr lang="en-US" sz="2400" b="1" dirty="0">
                <a:latin typeface="Calibri" panose="020F0502020204030204" pitchFamily="34" charset="0"/>
                <a:cs typeface="Times New Roman" pitchFamily="18" charset="0"/>
              </a:rPr>
              <a:t> location as soon as possible (within 14 days of receipt) or during annual inventory if this was not accomplished.  </a:t>
            </a:r>
          </a:p>
          <a:p>
            <a:pPr marL="274320" indent="-274320">
              <a:spcBef>
                <a:spcPts val="580"/>
              </a:spcBef>
              <a:defRPr/>
            </a:pPr>
            <a:endParaRPr lang="en-US" sz="2400" b="1" dirty="0">
              <a:latin typeface="Cambria" panose="02040503050406030204" pitchFamily="18" charset="0"/>
              <a:cs typeface="Times New Roman" pitchFamily="18" charset="0"/>
            </a:endParaRPr>
          </a:p>
          <a:p>
            <a:pPr marL="274320" indent="-274320">
              <a:spcBef>
                <a:spcPts val="580"/>
              </a:spcBef>
              <a:defRPr/>
            </a:pPr>
            <a:endParaRPr lang="en-US" sz="2400" b="1" dirty="0">
              <a:latin typeface="Cambria" panose="02040503050406030204" pitchFamily="18" charset="0"/>
              <a:cs typeface="Times New Roman" pitchFamily="18" charset="0"/>
            </a:endParaRPr>
          </a:p>
          <a:p>
            <a:pPr marL="0" indent="0">
              <a:buNone/>
            </a:pPr>
            <a:endParaRPr lang="en-US" dirty="0"/>
          </a:p>
        </p:txBody>
      </p:sp>
      <p:sp>
        <p:nvSpPr>
          <p:cNvPr id="5" name="Rectangle 6"/>
          <p:cNvSpPr txBox="1">
            <a:spLocks noChangeArrowheads="1"/>
          </p:cNvSpPr>
          <p:nvPr/>
        </p:nvSpPr>
        <p:spPr bwMode="auto">
          <a:xfrm>
            <a:off x="76200" y="49528"/>
            <a:ext cx="6934200" cy="914400"/>
          </a:xfrm>
          <a:prstGeom prst="rect">
            <a:avLst/>
          </a:prstGeom>
          <a:solidFill>
            <a:srgbClr val="FFC000"/>
          </a:solidFill>
          <a:ln w="9525">
            <a:noFill/>
            <a:miter lim="800000"/>
            <a:headEnd/>
            <a:tailEnd/>
          </a:ln>
          <a:effectLst>
            <a:innerShdw blurRad="63500" dist="50800" dir="8100000">
              <a:srgbClr val="0F6FC6">
                <a:lumMod val="75000"/>
                <a:alpha val="50000"/>
              </a:srgbClr>
            </a:innerShdw>
          </a:effec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Asset Management</a:t>
            </a:r>
          </a:p>
        </p:txBody>
      </p:sp>
      <p:sp>
        <p:nvSpPr>
          <p:cNvPr id="8" name="Rectangle 2"/>
          <p:cNvSpPr txBox="1">
            <a:spLocks noChangeArrowheads="1"/>
          </p:cNvSpPr>
          <p:nvPr/>
        </p:nvSpPr>
        <p:spPr>
          <a:xfrm>
            <a:off x="76200" y="990600"/>
            <a:ext cx="2133600" cy="381000"/>
          </a:xfrm>
          <a:prstGeom prst="rect">
            <a:avLst/>
          </a:prstGeom>
          <a:solidFill>
            <a:schemeClr val="bg1">
              <a:lumMod val="65000"/>
            </a:schemeClr>
          </a:solidFill>
          <a:effectLst>
            <a:outerShdw blurRad="50800" dist="50800" dir="5400000" algn="ctr" rotWithShape="0">
              <a:schemeClr val="bg1">
                <a:lumMod val="50000"/>
              </a:schemeClr>
            </a:outerShdw>
          </a:effectLst>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1800" b="1" i="1" dirty="0">
                <a:solidFill>
                  <a:srgbClr val="FFFF00"/>
                </a:solidFill>
                <a:latin typeface="TimesNewRoman,Bold"/>
              </a:rPr>
              <a:t>Annual Inventory</a:t>
            </a:r>
          </a:p>
        </p:txBody>
      </p:sp>
    </p:spTree>
    <p:extLst>
      <p:ext uri="{BB962C8B-B14F-4D97-AF65-F5344CB8AC3E}">
        <p14:creationId xmlns:p14="http://schemas.microsoft.com/office/powerpoint/2010/main" val="8040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71A27-2401-4E8C-B120-CAE5DA86466B}"/>
              </a:ext>
            </a:extLst>
          </p:cNvPr>
          <p:cNvSpPr>
            <a:spLocks noGrp="1"/>
          </p:cNvSpPr>
          <p:nvPr>
            <p:ph type="title"/>
          </p:nvPr>
        </p:nvSpPr>
        <p:spPr>
          <a:xfrm>
            <a:off x="1600200" y="655637"/>
            <a:ext cx="6589199" cy="1280890"/>
          </a:xfrm>
        </p:spPr>
        <p:txBody>
          <a:bodyPr>
            <a:normAutofit/>
          </a:bodyPr>
          <a:lstStyle/>
          <a:p>
            <a:r>
              <a:rPr lang="en-US" sz="2400" b="1" i="1" u="sng" dirty="0">
                <a:latin typeface="Amasis MT Pro Black" panose="02040A04050005020304" pitchFamily="18" charset="0"/>
              </a:rPr>
              <a:t>Annual Inventory vs Verification of Assets</a:t>
            </a:r>
          </a:p>
        </p:txBody>
      </p:sp>
      <p:sp>
        <p:nvSpPr>
          <p:cNvPr id="3" name="Content Placeholder 2">
            <a:extLst>
              <a:ext uri="{FF2B5EF4-FFF2-40B4-BE49-F238E27FC236}">
                <a16:creationId xmlns:a16="http://schemas.microsoft.com/office/drawing/2014/main" id="{85208848-22DD-4E38-AAA5-97761702F091}"/>
              </a:ext>
            </a:extLst>
          </p:cNvPr>
          <p:cNvSpPr>
            <a:spLocks noGrp="1"/>
          </p:cNvSpPr>
          <p:nvPr>
            <p:ph idx="1"/>
          </p:nvPr>
        </p:nvSpPr>
        <p:spPr>
          <a:xfrm>
            <a:off x="440635" y="1676400"/>
            <a:ext cx="8229600" cy="4525963"/>
          </a:xfrm>
        </p:spPr>
        <p:txBody>
          <a:bodyPr/>
          <a:lstStyle/>
          <a:p>
            <a:endParaRPr lang="en-US" dirty="0"/>
          </a:p>
          <a:p>
            <a:r>
              <a:rPr lang="en-US" sz="2000" b="1" dirty="0">
                <a:solidFill>
                  <a:srgbClr val="7030A0"/>
                </a:solidFill>
                <a:latin typeface="Lucida Fax" panose="02060602050505020204" pitchFamily="18" charset="0"/>
              </a:rPr>
              <a:t>Annual Inventory is required by the State of Idaho</a:t>
            </a:r>
          </a:p>
          <a:p>
            <a:endParaRPr lang="en-US" sz="2000" b="1" dirty="0">
              <a:solidFill>
                <a:srgbClr val="7030A0"/>
              </a:solidFill>
              <a:latin typeface="Lucida Fax" panose="02060602050505020204" pitchFamily="18" charset="0"/>
            </a:endParaRPr>
          </a:p>
          <a:p>
            <a:r>
              <a:rPr lang="en-US" sz="2000" b="1" dirty="0">
                <a:solidFill>
                  <a:srgbClr val="7030A0"/>
                </a:solidFill>
                <a:latin typeface="Lucida Fax" panose="02060602050505020204" pitchFamily="18" charset="0"/>
              </a:rPr>
              <a:t>Verification of assets can be required by the Federal Government, Office of Sponsored Programs, and/or Asset Management depending on the type of Verification being performed. </a:t>
            </a:r>
          </a:p>
        </p:txBody>
      </p:sp>
    </p:spTree>
    <p:extLst>
      <p:ext uri="{BB962C8B-B14F-4D97-AF65-F5344CB8AC3E}">
        <p14:creationId xmlns:p14="http://schemas.microsoft.com/office/powerpoint/2010/main" val="1132192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458200" cy="4876800"/>
          </a:xfrm>
          <a:solidFill>
            <a:schemeClr val="accent3">
              <a:lumMod val="20000"/>
              <a:lumOff val="80000"/>
            </a:schemeClr>
          </a:solidFill>
        </p:spPr>
        <p:txBody>
          <a:bodyPr>
            <a:noAutofit/>
          </a:bodyPr>
          <a:lstStyle/>
          <a:p>
            <a:pPr marL="273685">
              <a:spcBef>
                <a:spcPts val="370"/>
              </a:spcBef>
              <a:buFont typeface="Wingdings" pitchFamily="2" charset="2"/>
              <a:buChar char="Ø"/>
              <a:defRPr/>
            </a:pPr>
            <a:r>
              <a:rPr lang="en-US" sz="2800" b="1" i="1" u="sng" dirty="0">
                <a:latin typeface="+mj-lt"/>
              </a:rPr>
              <a:t>Good Inventory Practices</a:t>
            </a:r>
          </a:p>
          <a:p>
            <a:pPr marL="1029335" lvl="3" indent="-342900">
              <a:spcBef>
                <a:spcPts val="370"/>
              </a:spcBef>
              <a:buFont typeface="Arial" panose="020B0604020202020204" pitchFamily="34" charset="0"/>
              <a:buChar char="•"/>
              <a:defRPr/>
            </a:pPr>
            <a:r>
              <a:rPr lang="en-US" sz="2400" b="1" dirty="0">
                <a:latin typeface="+mj-lt"/>
              </a:rPr>
              <a:t>Affix University property tags within 14 days of receipt.</a:t>
            </a:r>
          </a:p>
          <a:p>
            <a:pPr marL="1029335" lvl="3" indent="-342900">
              <a:spcBef>
                <a:spcPts val="370"/>
              </a:spcBef>
              <a:buFont typeface="Arial" panose="020B0604020202020204" pitchFamily="34" charset="0"/>
              <a:buChar char="•"/>
              <a:defRPr/>
            </a:pPr>
            <a:endParaRPr lang="en-US" sz="2400" b="1" dirty="0">
              <a:latin typeface="+mj-lt"/>
            </a:endParaRPr>
          </a:p>
          <a:p>
            <a:pPr marL="1029335" lvl="3" indent="-342900">
              <a:spcBef>
                <a:spcPts val="370"/>
              </a:spcBef>
              <a:buFont typeface="Arial" panose="020B0604020202020204" pitchFamily="34" charset="0"/>
              <a:buChar char="•"/>
              <a:defRPr/>
            </a:pPr>
            <a:r>
              <a:rPr lang="en-US" sz="2400" b="1" dirty="0">
                <a:latin typeface="+mj-lt"/>
              </a:rPr>
              <a:t>Promptly enter all changes with locations, user status, and conditions in Vandal Web Asset Change Requests for approval. </a:t>
            </a:r>
          </a:p>
          <a:p>
            <a:pPr marL="1029335" lvl="3" indent="-342900">
              <a:spcBef>
                <a:spcPts val="370"/>
              </a:spcBef>
              <a:buFont typeface="Arial" panose="020B0604020202020204" pitchFamily="34" charset="0"/>
              <a:buChar char="•"/>
              <a:defRPr/>
            </a:pPr>
            <a:endParaRPr lang="en-US" sz="2400" b="1" dirty="0">
              <a:latin typeface="+mj-lt"/>
            </a:endParaRPr>
          </a:p>
          <a:p>
            <a:pPr marL="1029335" lvl="3" indent="-342900">
              <a:spcBef>
                <a:spcPts val="370"/>
              </a:spcBef>
              <a:buFont typeface="Arial" panose="020B0604020202020204" pitchFamily="34" charset="0"/>
              <a:buChar char="•"/>
              <a:defRPr/>
            </a:pPr>
            <a:r>
              <a:rPr lang="en-US" sz="2400" b="1" dirty="0">
                <a:latin typeface="+mj-lt"/>
              </a:rPr>
              <a:t>Transfer property designated for Facilities Surplus in a timely manner. Enter transfers to Surplus Property in Vandal Web Asset Change/Surplus Transfer Requests for approval (Tagged Equipment)</a:t>
            </a:r>
            <a:endParaRPr lang="en-US" sz="2400" b="1" dirty="0">
              <a:latin typeface="Cambria" panose="02040503050406030204" pitchFamily="18" charset="0"/>
              <a:cs typeface="Times New Roman" pitchFamily="18" charset="0"/>
            </a:endParaRPr>
          </a:p>
          <a:p>
            <a:pPr marL="0" indent="0">
              <a:buNone/>
            </a:pPr>
            <a:endParaRPr lang="en-US" dirty="0"/>
          </a:p>
        </p:txBody>
      </p:sp>
      <p:sp>
        <p:nvSpPr>
          <p:cNvPr id="5" name="Rectangle 6"/>
          <p:cNvSpPr txBox="1">
            <a:spLocks noChangeArrowheads="1"/>
          </p:cNvSpPr>
          <p:nvPr/>
        </p:nvSpPr>
        <p:spPr bwMode="auto">
          <a:xfrm>
            <a:off x="76200" y="49528"/>
            <a:ext cx="6934200" cy="914400"/>
          </a:xfrm>
          <a:prstGeom prst="rect">
            <a:avLst/>
          </a:prstGeom>
          <a:solidFill>
            <a:srgbClr val="FFC000"/>
          </a:solidFill>
          <a:ln w="9525">
            <a:noFill/>
            <a:miter lim="800000"/>
            <a:headEnd/>
            <a:tailEnd/>
          </a:ln>
          <a:effectLst>
            <a:innerShdw blurRad="63500" dist="50800" dir="8100000">
              <a:srgbClr val="0F6FC6">
                <a:lumMod val="75000"/>
                <a:alpha val="50000"/>
              </a:srgbClr>
            </a:innerShdw>
          </a:effec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Asset Management</a:t>
            </a:r>
          </a:p>
        </p:txBody>
      </p:sp>
      <p:sp>
        <p:nvSpPr>
          <p:cNvPr id="8" name="Rectangle 2"/>
          <p:cNvSpPr txBox="1">
            <a:spLocks noChangeArrowheads="1"/>
          </p:cNvSpPr>
          <p:nvPr/>
        </p:nvSpPr>
        <p:spPr>
          <a:xfrm>
            <a:off x="76200" y="990600"/>
            <a:ext cx="2057400" cy="381000"/>
          </a:xfrm>
          <a:prstGeom prst="rect">
            <a:avLst/>
          </a:prstGeom>
          <a:solidFill>
            <a:schemeClr val="bg1">
              <a:lumMod val="65000"/>
            </a:schemeClr>
          </a:solidFill>
          <a:effectLst>
            <a:outerShdw blurRad="50800" dist="50800" dir="5400000" algn="ctr" rotWithShape="0">
              <a:schemeClr val="bg1">
                <a:lumMod val="50000"/>
              </a:schemeClr>
            </a:outerShdw>
          </a:effectLst>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1800" b="1" i="1" dirty="0">
                <a:solidFill>
                  <a:srgbClr val="FFFF00"/>
                </a:solidFill>
                <a:latin typeface="TimesNewRoman,Bold"/>
              </a:rPr>
              <a:t>Annual Inventory</a:t>
            </a:r>
          </a:p>
        </p:txBody>
      </p:sp>
    </p:spTree>
    <p:extLst>
      <p:ext uri="{BB962C8B-B14F-4D97-AF65-F5344CB8AC3E}">
        <p14:creationId xmlns:p14="http://schemas.microsoft.com/office/powerpoint/2010/main" val="156491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763000" cy="5029200"/>
          </a:xfrm>
          <a:solidFill>
            <a:schemeClr val="accent3">
              <a:lumMod val="20000"/>
              <a:lumOff val="80000"/>
            </a:schemeClr>
          </a:solidFill>
        </p:spPr>
        <p:txBody>
          <a:bodyPr>
            <a:noAutofit/>
          </a:bodyPr>
          <a:lstStyle/>
          <a:p>
            <a:pPr marL="400050" lvl="1" indent="0">
              <a:spcBef>
                <a:spcPts val="580"/>
              </a:spcBef>
              <a:buNone/>
              <a:defRPr/>
            </a:pPr>
            <a:r>
              <a:rPr lang="en-US" sz="2000" b="1" u="sng" dirty="0">
                <a:latin typeface="+mj-lt"/>
                <a:cs typeface="Times New Roman" pitchFamily="18" charset="0"/>
              </a:rPr>
              <a:t>Asset  Management Office </a:t>
            </a:r>
          </a:p>
          <a:p>
            <a:pPr marL="400050" lvl="1" indent="0">
              <a:spcBef>
                <a:spcPts val="580"/>
              </a:spcBef>
              <a:buNone/>
              <a:defRPr/>
            </a:pPr>
            <a:endParaRPr lang="en-US" sz="2000" b="1" dirty="0">
              <a:latin typeface="+mj-lt"/>
              <a:cs typeface="Times New Roman" pitchFamily="18" charset="0"/>
            </a:endParaRPr>
          </a:p>
          <a:p>
            <a:pPr lvl="1" indent="-342900">
              <a:spcBef>
                <a:spcPts val="580"/>
              </a:spcBef>
              <a:buFont typeface="Arial" panose="020B0604020202020204" pitchFamily="34" charset="0"/>
              <a:buChar char="•"/>
              <a:defRPr/>
            </a:pPr>
            <a:r>
              <a:rPr lang="en-US" sz="2000" b="1" dirty="0">
                <a:latin typeface="+mj-lt"/>
                <a:cs typeface="Times New Roman" pitchFamily="18" charset="0"/>
              </a:rPr>
              <a:t>Can conduct a </a:t>
            </a:r>
            <a:r>
              <a:rPr lang="en-US" sz="2000" b="1" u="sng" dirty="0">
                <a:latin typeface="+mj-lt"/>
                <a:cs typeface="Times New Roman" pitchFamily="18" charset="0"/>
              </a:rPr>
              <a:t>physical verification </a:t>
            </a:r>
            <a:r>
              <a:rPr lang="en-US" sz="2000" b="1" dirty="0">
                <a:latin typeface="+mj-lt"/>
                <a:cs typeface="Times New Roman" pitchFamily="18" charset="0"/>
              </a:rPr>
              <a:t>of inventories as a process of evaluating unit inventory effectiveness.</a:t>
            </a:r>
          </a:p>
          <a:p>
            <a:pPr marL="685800" lvl="1">
              <a:spcBef>
                <a:spcPts val="580"/>
              </a:spcBef>
              <a:buFont typeface="Arial" panose="020B0604020202020204" pitchFamily="34" charset="0"/>
              <a:buChar char="•"/>
              <a:defRPr/>
            </a:pPr>
            <a:r>
              <a:rPr lang="en-US" sz="2000" b="1" dirty="0">
                <a:latin typeface="+mj-lt"/>
                <a:cs typeface="Times New Roman" pitchFamily="18" charset="0"/>
              </a:rPr>
              <a:t>Federal Statute require all federally funded capital assets to be physically verified every two years. </a:t>
            </a:r>
          </a:p>
          <a:p>
            <a:pPr marL="685800" lvl="1">
              <a:spcBef>
                <a:spcPts val="580"/>
              </a:spcBef>
              <a:buFont typeface="Arial" panose="020B0604020202020204" pitchFamily="34" charset="0"/>
              <a:buChar char="•"/>
              <a:defRPr/>
            </a:pPr>
            <a:r>
              <a:rPr lang="en-US" sz="2000" b="1" dirty="0">
                <a:latin typeface="+mj-lt"/>
                <a:cs typeface="Times New Roman" pitchFamily="18" charset="0"/>
              </a:rPr>
              <a:t>Conducted to verify the accuracy of records in the Banner Fixed Assets.</a:t>
            </a:r>
          </a:p>
          <a:p>
            <a:pPr marL="685800" lvl="1">
              <a:spcBef>
                <a:spcPts val="580"/>
              </a:spcBef>
              <a:buFont typeface="Arial" panose="020B0604020202020204" pitchFamily="34" charset="0"/>
              <a:buChar char="•"/>
              <a:defRPr/>
            </a:pPr>
            <a:r>
              <a:rPr lang="en-US" sz="2000" b="1" dirty="0">
                <a:latin typeface="+mj-lt"/>
                <a:cs typeface="Times New Roman" pitchFamily="18" charset="0"/>
              </a:rPr>
              <a:t>Verifies the existence and activity status of equipment. </a:t>
            </a:r>
          </a:p>
          <a:p>
            <a:pPr marL="685800" lvl="1">
              <a:spcBef>
                <a:spcPts val="580"/>
              </a:spcBef>
              <a:buFont typeface="Arial" panose="020B0604020202020204" pitchFamily="34" charset="0"/>
              <a:buChar char="•"/>
              <a:defRPr/>
            </a:pPr>
            <a:r>
              <a:rPr lang="en-US" sz="2000" b="1" dirty="0">
                <a:latin typeface="+mj-lt"/>
                <a:cs typeface="Times New Roman" pitchFamily="18" charset="0"/>
              </a:rPr>
              <a:t>Provides an overall assessment of the effectiveness of the University’s Asset Management Processes. </a:t>
            </a:r>
          </a:p>
          <a:p>
            <a:pPr marL="685800" lvl="1">
              <a:spcBef>
                <a:spcPts val="580"/>
              </a:spcBef>
              <a:buFont typeface="Arial" panose="020B0604020202020204" pitchFamily="34" charset="0"/>
              <a:buChar char="•"/>
              <a:defRPr/>
            </a:pPr>
            <a:r>
              <a:rPr lang="en-US" sz="2000" b="1" dirty="0">
                <a:latin typeface="+mj-lt"/>
                <a:cs typeface="Times New Roman" pitchFamily="18" charset="0"/>
              </a:rPr>
              <a:t>Measure the level of compliance with established policies and procedures. </a:t>
            </a:r>
          </a:p>
          <a:p>
            <a:pPr marL="685800" lvl="1">
              <a:spcBef>
                <a:spcPts val="580"/>
              </a:spcBef>
              <a:buFont typeface="Arial" panose="020B0604020202020204" pitchFamily="34" charset="0"/>
              <a:buChar char="•"/>
              <a:defRPr/>
            </a:pPr>
            <a:r>
              <a:rPr lang="en-US" sz="2000" b="1" dirty="0">
                <a:latin typeface="+mj-lt"/>
                <a:cs typeface="Times New Roman" pitchFamily="18" charset="0"/>
              </a:rPr>
              <a:t>Data used in various other management reports</a:t>
            </a:r>
          </a:p>
          <a:p>
            <a:pPr marL="274320" indent="-274320">
              <a:spcBef>
                <a:spcPts val="580"/>
              </a:spcBef>
              <a:defRPr/>
            </a:pPr>
            <a:endParaRPr lang="en-US" sz="1200" b="1" dirty="0">
              <a:latin typeface="Cambria" panose="02040503050406030204" pitchFamily="18" charset="0"/>
              <a:cs typeface="Times New Roman" pitchFamily="18" charset="0"/>
            </a:endParaRPr>
          </a:p>
          <a:p>
            <a:pPr marL="274320" indent="-274320">
              <a:spcBef>
                <a:spcPts val="580"/>
              </a:spcBef>
              <a:defRPr/>
            </a:pPr>
            <a:endParaRPr lang="en-US" sz="1200" b="1" dirty="0">
              <a:latin typeface="Cambria" panose="02040503050406030204" pitchFamily="18" charset="0"/>
              <a:cs typeface="Times New Roman" pitchFamily="18" charset="0"/>
            </a:endParaRPr>
          </a:p>
          <a:p>
            <a:pPr marL="274320" indent="-274320">
              <a:spcBef>
                <a:spcPts val="580"/>
              </a:spcBef>
              <a:defRPr/>
            </a:pPr>
            <a:endParaRPr lang="en-US" sz="1200" b="1" dirty="0">
              <a:latin typeface="Cambria" panose="02040503050406030204" pitchFamily="18" charset="0"/>
              <a:cs typeface="Times New Roman" pitchFamily="18" charset="0"/>
            </a:endParaRPr>
          </a:p>
          <a:p>
            <a:pPr marL="0" indent="0">
              <a:buNone/>
            </a:pPr>
            <a:endParaRPr lang="en-US" dirty="0"/>
          </a:p>
        </p:txBody>
      </p:sp>
      <p:sp>
        <p:nvSpPr>
          <p:cNvPr id="5" name="Rectangle 6"/>
          <p:cNvSpPr txBox="1">
            <a:spLocks noChangeArrowheads="1"/>
          </p:cNvSpPr>
          <p:nvPr/>
        </p:nvSpPr>
        <p:spPr bwMode="auto">
          <a:xfrm>
            <a:off x="76200" y="49528"/>
            <a:ext cx="6934200" cy="914400"/>
          </a:xfrm>
          <a:prstGeom prst="rect">
            <a:avLst/>
          </a:prstGeom>
          <a:solidFill>
            <a:srgbClr val="FFC000"/>
          </a:solidFill>
          <a:ln w="9525">
            <a:noFill/>
            <a:miter lim="800000"/>
            <a:headEnd/>
            <a:tailEnd/>
          </a:ln>
          <a:effectLst>
            <a:innerShdw blurRad="63500" dist="50800" dir="8100000">
              <a:srgbClr val="0F6FC6">
                <a:lumMod val="75000"/>
                <a:alpha val="50000"/>
              </a:srgbClr>
            </a:innerShdw>
          </a:effec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Asset Management</a:t>
            </a:r>
          </a:p>
        </p:txBody>
      </p:sp>
      <p:sp>
        <p:nvSpPr>
          <p:cNvPr id="8" name="Rectangle 2"/>
          <p:cNvSpPr txBox="1">
            <a:spLocks noChangeArrowheads="1"/>
          </p:cNvSpPr>
          <p:nvPr/>
        </p:nvSpPr>
        <p:spPr>
          <a:xfrm>
            <a:off x="76200" y="990600"/>
            <a:ext cx="3810000" cy="381000"/>
          </a:xfrm>
          <a:prstGeom prst="rect">
            <a:avLst/>
          </a:prstGeom>
          <a:solidFill>
            <a:schemeClr val="bg1">
              <a:lumMod val="65000"/>
            </a:schemeClr>
          </a:solidFill>
          <a:effectLst>
            <a:outerShdw blurRad="50800" dist="50800" dir="5400000" algn="ctr" rotWithShape="0">
              <a:schemeClr val="bg1">
                <a:lumMod val="50000"/>
              </a:schemeClr>
            </a:outerShdw>
          </a:effectLst>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1800" b="1" i="1" dirty="0">
                <a:solidFill>
                  <a:srgbClr val="FFFF00"/>
                </a:solidFill>
                <a:latin typeface="TimesNewRoman,Bold"/>
              </a:rPr>
              <a:t>Verification of Assets</a:t>
            </a:r>
          </a:p>
        </p:txBody>
      </p:sp>
    </p:spTree>
    <p:extLst>
      <p:ext uri="{BB962C8B-B14F-4D97-AF65-F5344CB8AC3E}">
        <p14:creationId xmlns:p14="http://schemas.microsoft.com/office/powerpoint/2010/main" val="80690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5029200"/>
          </a:xfrm>
          <a:solidFill>
            <a:schemeClr val="accent3">
              <a:lumMod val="20000"/>
              <a:lumOff val="80000"/>
            </a:schemeClr>
          </a:solidFill>
        </p:spPr>
        <p:txBody>
          <a:bodyPr>
            <a:normAutofit/>
          </a:bodyPr>
          <a:lstStyle/>
          <a:p>
            <a:pPr>
              <a:spcBef>
                <a:spcPts val="580"/>
              </a:spcBef>
              <a:buFont typeface="Wingdings" panose="05000000000000000000" pitchFamily="2" charset="2"/>
              <a:buChar char="Ø"/>
              <a:defRPr/>
            </a:pPr>
            <a:r>
              <a:rPr lang="en-US" sz="2800" b="1" i="1" u="sng" dirty="0">
                <a:latin typeface="Calibri" panose="020F0502020204030204" pitchFamily="34" charset="0"/>
                <a:cs typeface="Times New Roman" pitchFamily="18" charset="0"/>
              </a:rPr>
              <a:t>Property Management Office</a:t>
            </a:r>
            <a:endParaRPr lang="en-US" sz="2800" i="1" u="sng" dirty="0">
              <a:latin typeface="Calibri" panose="020F0502020204030204" pitchFamily="34" charset="0"/>
              <a:cs typeface="Times New Roman" pitchFamily="18" charset="0"/>
            </a:endParaRPr>
          </a:p>
          <a:p>
            <a:pPr marL="274320" indent="-274320">
              <a:spcBef>
                <a:spcPts val="580"/>
              </a:spcBef>
              <a:defRPr/>
            </a:pPr>
            <a:endParaRPr lang="en-US" sz="1200" u="sng" dirty="0">
              <a:latin typeface="Calibri" panose="020F0502020204030204" pitchFamily="34" charset="0"/>
              <a:cs typeface="Times New Roman" pitchFamily="18" charset="0"/>
            </a:endParaRPr>
          </a:p>
          <a:p>
            <a:pPr lvl="1" indent="-342900">
              <a:spcBef>
                <a:spcPts val="580"/>
              </a:spcBef>
              <a:buFont typeface="Arial" panose="020B0604020202020204" pitchFamily="34" charset="0"/>
              <a:buChar char="•"/>
              <a:defRPr/>
            </a:pPr>
            <a:r>
              <a:rPr lang="en-US" sz="2400" b="1" dirty="0">
                <a:latin typeface="Calibri" panose="020F0502020204030204" pitchFamily="34" charset="0"/>
                <a:cs typeface="Times New Roman" pitchFamily="18" charset="0"/>
              </a:rPr>
              <a:t>Sampling techniques may include:</a:t>
            </a:r>
          </a:p>
          <a:p>
            <a:pPr lvl="2">
              <a:spcBef>
                <a:spcPts val="580"/>
              </a:spcBef>
              <a:buFont typeface="Wingdings" panose="05000000000000000000" pitchFamily="2" charset="2"/>
              <a:buChar char="ü"/>
              <a:defRPr/>
            </a:pPr>
            <a:r>
              <a:rPr lang="en-US" b="1" dirty="0">
                <a:latin typeface="Calibri" panose="020F0502020204030204" pitchFamily="34" charset="0"/>
                <a:cs typeface="Times New Roman" pitchFamily="18" charset="0"/>
              </a:rPr>
              <a:t>Required (Mandated)</a:t>
            </a:r>
          </a:p>
          <a:p>
            <a:pPr lvl="2">
              <a:spcBef>
                <a:spcPts val="580"/>
              </a:spcBef>
              <a:buFont typeface="Wingdings" panose="05000000000000000000" pitchFamily="2" charset="2"/>
              <a:buChar char="ü"/>
              <a:defRPr/>
            </a:pPr>
            <a:r>
              <a:rPr lang="en-US" b="1" dirty="0">
                <a:latin typeface="Calibri" panose="020F0502020204030204" pitchFamily="34" charset="0"/>
                <a:cs typeface="Times New Roman" pitchFamily="18" charset="0"/>
              </a:rPr>
              <a:t>Statistical </a:t>
            </a:r>
          </a:p>
          <a:p>
            <a:pPr lvl="2">
              <a:spcBef>
                <a:spcPts val="580"/>
              </a:spcBef>
              <a:buFont typeface="Wingdings" panose="05000000000000000000" pitchFamily="2" charset="2"/>
              <a:buChar char="ü"/>
              <a:defRPr/>
            </a:pPr>
            <a:r>
              <a:rPr lang="en-US" b="1" dirty="0">
                <a:latin typeface="Calibri" panose="020F0502020204030204" pitchFamily="34" charset="0"/>
                <a:cs typeface="Times New Roman" pitchFamily="18" charset="0"/>
              </a:rPr>
              <a:t>Stratified</a:t>
            </a:r>
          </a:p>
          <a:p>
            <a:pPr lvl="2">
              <a:spcBef>
                <a:spcPts val="580"/>
              </a:spcBef>
              <a:buFont typeface="Wingdings" panose="05000000000000000000" pitchFamily="2" charset="2"/>
              <a:buChar char="ü"/>
              <a:defRPr/>
            </a:pPr>
            <a:r>
              <a:rPr lang="en-US" b="1" dirty="0">
                <a:latin typeface="Calibri" panose="020F0502020204030204" pitchFamily="34" charset="0"/>
                <a:cs typeface="Times New Roman" pitchFamily="18" charset="0"/>
              </a:rPr>
              <a:t>Judgmental </a:t>
            </a:r>
          </a:p>
          <a:p>
            <a:pPr lvl="2">
              <a:spcBef>
                <a:spcPts val="580"/>
              </a:spcBef>
              <a:buFont typeface="Wingdings" panose="05000000000000000000" pitchFamily="2" charset="2"/>
              <a:buChar char="ü"/>
              <a:defRPr/>
            </a:pPr>
            <a:r>
              <a:rPr lang="en-US" b="1" dirty="0">
                <a:latin typeface="Calibri" panose="020F0502020204030204" pitchFamily="34" charset="0"/>
                <a:cs typeface="Times New Roman" pitchFamily="18" charset="0"/>
              </a:rPr>
              <a:t>Purposeful</a:t>
            </a:r>
          </a:p>
          <a:p>
            <a:pPr lvl="2">
              <a:spcBef>
                <a:spcPts val="580"/>
              </a:spcBef>
              <a:buFont typeface="Wingdings" panose="05000000000000000000" pitchFamily="2" charset="2"/>
              <a:buChar char="ü"/>
              <a:defRPr/>
            </a:pPr>
            <a:r>
              <a:rPr lang="en-US" b="1" dirty="0">
                <a:latin typeface="Calibri" panose="020F0502020204030204" pitchFamily="34" charset="0"/>
                <a:cs typeface="Times New Roman" pitchFamily="18" charset="0"/>
              </a:rPr>
              <a:t>Other sampling methods</a:t>
            </a:r>
          </a:p>
          <a:p>
            <a:pPr marL="274320" indent="-274320">
              <a:spcBef>
                <a:spcPts val="580"/>
              </a:spcBef>
              <a:defRPr/>
            </a:pPr>
            <a:endParaRPr lang="en-US" sz="2000" b="1" dirty="0">
              <a:latin typeface="Cambria" panose="02040503050406030204" pitchFamily="18" charset="0"/>
              <a:cs typeface="Times New Roman" pitchFamily="18" charset="0"/>
            </a:endParaRPr>
          </a:p>
          <a:p>
            <a:pPr marL="274320" indent="-274320">
              <a:spcBef>
                <a:spcPts val="580"/>
              </a:spcBef>
              <a:defRPr/>
            </a:pPr>
            <a:endParaRPr lang="en-US" sz="2000" b="1" dirty="0">
              <a:latin typeface="Cambria" panose="02040503050406030204" pitchFamily="18" charset="0"/>
              <a:cs typeface="Times New Roman" pitchFamily="18" charset="0"/>
            </a:endParaRPr>
          </a:p>
          <a:p>
            <a:pPr marL="274320" indent="-274320">
              <a:spcBef>
                <a:spcPts val="580"/>
              </a:spcBef>
              <a:defRPr/>
            </a:pPr>
            <a:endParaRPr lang="en-US" sz="2000" b="1" dirty="0">
              <a:latin typeface="Cambria" panose="02040503050406030204" pitchFamily="18" charset="0"/>
              <a:cs typeface="Times New Roman" pitchFamily="18" charset="0"/>
            </a:endParaRPr>
          </a:p>
          <a:p>
            <a:pPr marL="0" indent="0">
              <a:buNone/>
            </a:pPr>
            <a:endParaRPr lang="en-US" dirty="0"/>
          </a:p>
        </p:txBody>
      </p:sp>
      <p:sp>
        <p:nvSpPr>
          <p:cNvPr id="5" name="Rectangle 6"/>
          <p:cNvSpPr txBox="1">
            <a:spLocks noChangeArrowheads="1"/>
          </p:cNvSpPr>
          <p:nvPr/>
        </p:nvSpPr>
        <p:spPr bwMode="auto">
          <a:xfrm>
            <a:off x="76200" y="49528"/>
            <a:ext cx="6934200" cy="914400"/>
          </a:xfrm>
          <a:prstGeom prst="rect">
            <a:avLst/>
          </a:prstGeom>
          <a:solidFill>
            <a:srgbClr val="FFC000"/>
          </a:solidFill>
          <a:ln w="9525">
            <a:noFill/>
            <a:miter lim="800000"/>
            <a:headEnd/>
            <a:tailEnd/>
          </a:ln>
          <a:effectLst>
            <a:innerShdw blurRad="63500" dist="50800" dir="8100000">
              <a:srgbClr val="0F6FC6">
                <a:lumMod val="75000"/>
                <a:alpha val="50000"/>
              </a:srgbClr>
            </a:innerShdw>
          </a:effec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lang="en-US" sz="4000" kern="1200" dirty="0">
                <a:solidFill>
                  <a:srgbClr val="FFFFFF"/>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0F6FC6">
                    <a:lumMod val="25000"/>
                  </a:srgbClr>
                </a:solidFill>
                <a:effectLst>
                  <a:outerShdw blurRad="38100" dist="38100" dir="2700000" algn="tl">
                    <a:srgbClr val="FFFFFF"/>
                  </a:outerShdw>
                </a:effectLst>
                <a:uLnTx/>
                <a:uFillTx/>
                <a:latin typeface="Franklin Gothic Book"/>
                <a:ea typeface="+mj-ea"/>
                <a:cs typeface="+mj-cs"/>
              </a:rPr>
              <a:t>Asset Management</a:t>
            </a:r>
          </a:p>
        </p:txBody>
      </p:sp>
      <p:sp>
        <p:nvSpPr>
          <p:cNvPr id="8" name="Rectangle 2"/>
          <p:cNvSpPr txBox="1">
            <a:spLocks noChangeArrowheads="1"/>
          </p:cNvSpPr>
          <p:nvPr/>
        </p:nvSpPr>
        <p:spPr>
          <a:xfrm>
            <a:off x="76200" y="990600"/>
            <a:ext cx="3810000" cy="381000"/>
          </a:xfrm>
          <a:prstGeom prst="rect">
            <a:avLst/>
          </a:prstGeom>
          <a:solidFill>
            <a:schemeClr val="bg1">
              <a:lumMod val="65000"/>
            </a:schemeClr>
          </a:solidFill>
          <a:effectLst>
            <a:outerShdw blurRad="50800" dist="50800" dir="5400000" algn="ctr" rotWithShape="0">
              <a:schemeClr val="bg1">
                <a:lumMod val="50000"/>
              </a:schemeClr>
            </a:outerShdw>
          </a:effectLst>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1800" b="1" i="1" dirty="0">
                <a:solidFill>
                  <a:srgbClr val="FFFF00"/>
                </a:solidFill>
                <a:latin typeface="TimesNewRoman,Bold"/>
              </a:rPr>
              <a:t>Verification of Assets</a:t>
            </a:r>
          </a:p>
        </p:txBody>
      </p:sp>
    </p:spTree>
    <p:extLst>
      <p:ext uri="{BB962C8B-B14F-4D97-AF65-F5344CB8AC3E}">
        <p14:creationId xmlns:p14="http://schemas.microsoft.com/office/powerpoint/2010/main" val="381776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1103</TotalTime>
  <Words>1681</Words>
  <Application>Microsoft Office PowerPoint</Application>
  <PresentationFormat>On-screen Show (4:3)</PresentationFormat>
  <Paragraphs>302</Paragraphs>
  <Slides>28</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Amasis MT Pro Black</vt:lpstr>
      <vt:lpstr>Arial</vt:lpstr>
      <vt:lpstr>Calibri</vt:lpstr>
      <vt:lpstr>Cambria</vt:lpstr>
      <vt:lpstr>Century Gothic</vt:lpstr>
      <vt:lpstr>Franklin Gothic Book</vt:lpstr>
      <vt:lpstr>Lucida Fax</vt:lpstr>
      <vt:lpstr>TimesNewRoman</vt:lpstr>
      <vt:lpstr>TimesNewRoman,Bold</vt:lpstr>
      <vt:lpstr>Wingdings</vt:lpstr>
      <vt:lpstr>Wingdings 2</vt:lpstr>
      <vt:lpstr>Wingdings 3</vt:lpstr>
      <vt:lpstr>Wisp</vt:lpstr>
      <vt:lpstr>PowerPoint Presentation</vt:lpstr>
      <vt:lpstr>Property Management Office</vt:lpstr>
      <vt:lpstr>Annual Inventory</vt:lpstr>
      <vt:lpstr>PowerPoint Presentation</vt:lpstr>
      <vt:lpstr>PowerPoint Presentation</vt:lpstr>
      <vt:lpstr>Annual Inventory vs Verification of Assets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Leased Equipment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Idaho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Groves, Joseph</dc:creator>
  <cp:lastModifiedBy>Groves, Joseph (jgroves@uidaho.edu)</cp:lastModifiedBy>
  <cp:revision>67</cp:revision>
  <dcterms:created xsi:type="dcterms:W3CDTF">2017-01-31T19:15:38Z</dcterms:created>
  <dcterms:modified xsi:type="dcterms:W3CDTF">2021-09-30T17:35:37Z</dcterms:modified>
</cp:coreProperties>
</file>